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0"/>
  </p:notesMasterIdLst>
  <p:handoutMasterIdLst>
    <p:handoutMasterId r:id="rId41"/>
  </p:handoutMasterIdLst>
  <p:sldIdLst>
    <p:sldId id="1528" r:id="rId5"/>
    <p:sldId id="1534" r:id="rId6"/>
    <p:sldId id="1509" r:id="rId7"/>
    <p:sldId id="1519" r:id="rId8"/>
    <p:sldId id="1541" r:id="rId9"/>
    <p:sldId id="1579" r:id="rId10"/>
    <p:sldId id="1580" r:id="rId11"/>
    <p:sldId id="1582" r:id="rId12"/>
    <p:sldId id="1543" r:id="rId13"/>
    <p:sldId id="1586" r:id="rId14"/>
    <p:sldId id="1584" r:id="rId15"/>
    <p:sldId id="1585" r:id="rId16"/>
    <p:sldId id="1587" r:id="rId17"/>
    <p:sldId id="1588" r:id="rId18"/>
    <p:sldId id="1556" r:id="rId19"/>
    <p:sldId id="1567" r:id="rId20"/>
    <p:sldId id="1572" r:id="rId21"/>
    <p:sldId id="1568" r:id="rId22"/>
    <p:sldId id="1578" r:id="rId23"/>
    <p:sldId id="1569" r:id="rId24"/>
    <p:sldId id="1573" r:id="rId25"/>
    <p:sldId id="1570" r:id="rId26"/>
    <p:sldId id="1571" r:id="rId27"/>
    <p:sldId id="1574" r:id="rId28"/>
    <p:sldId id="1575" r:id="rId29"/>
    <p:sldId id="1544" r:id="rId30"/>
    <p:sldId id="1589" r:id="rId31"/>
    <p:sldId id="1557" r:id="rId32"/>
    <p:sldId id="1576" r:id="rId33"/>
    <p:sldId id="1564" r:id="rId34"/>
    <p:sldId id="1565" r:id="rId35"/>
    <p:sldId id="1577" r:id="rId36"/>
    <p:sldId id="1566" r:id="rId37"/>
    <p:sldId id="1536" r:id="rId38"/>
    <p:sldId id="1535"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2E9"/>
    <a:srgbClr val="0078D7"/>
    <a:srgbClr val="000000"/>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94" autoAdjust="0"/>
    <p:restoredTop sz="95565" autoAdjust="0"/>
  </p:normalViewPr>
  <p:slideViewPr>
    <p:cSldViewPr>
      <p:cViewPr>
        <p:scale>
          <a:sx n="78" d="100"/>
          <a:sy n="78" d="100"/>
        </p:scale>
        <p:origin x="-15" y="273"/>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10/6/2016 12:39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10/6/2016 12:39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10/6/2016 12:39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2855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2:06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4988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2:58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996695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3:18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773324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623329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17</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30167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53060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21852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719769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28165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560132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040674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328344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93585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452703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3:49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16774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148437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813094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041172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617050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479258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600" indent="-228600">
              <a:buFont typeface="+mj-lt"/>
              <a:buAutoNum type="arabicPeriod"/>
            </a:pPr>
            <a:r>
              <a:rPr lang="en-US" dirty="0"/>
              <a:t>[Continue</a:t>
            </a:r>
            <a:r>
              <a:rPr lang="en-US" baseline="0" dirty="0"/>
              <a:t> with previous slide]</a:t>
            </a:r>
            <a:endParaRPr lang="en-US" dirty="0"/>
          </a:p>
          <a:p>
            <a:pPr marL="228600" indent="-228600">
              <a:buFont typeface="+mj-lt"/>
              <a:buAutoNum type="arabicPeriod"/>
            </a:pPr>
            <a:r>
              <a:rPr lang="en-US" altLang="zh-CN" b="0" baseline="0" dirty="0"/>
              <a:t>T</a:t>
            </a:r>
            <a:r>
              <a:rPr lang="en-US" b="0" baseline="0" dirty="0"/>
              <a:t>o make your service successful, you are partnering with Azure. You bring the code, and Azure brings resources. [Click]</a:t>
            </a:r>
            <a:endParaRPr lang="en-US" dirty="0"/>
          </a:p>
          <a:p>
            <a:pPr marL="228600" indent="-228600">
              <a:buFont typeface="+mj-lt"/>
              <a:buAutoNum type="arabicPeriod"/>
            </a:pPr>
            <a:r>
              <a:rPr lang="en-US" dirty="0"/>
              <a:t>And you keep iterating and making improvements over time. [Click]</a:t>
            </a:r>
            <a:endParaRPr lang="en-US" baseline="0" dirty="0"/>
          </a:p>
          <a:p>
            <a:pPr marL="228600" indent="-228600">
              <a:buFont typeface="+mj-lt"/>
              <a:buAutoNum type="arabicPeriod"/>
            </a:pPr>
            <a:r>
              <a:rPr lang="en-US" baseline="0" dirty="0"/>
              <a:t>In terms of infrastructure code, you can use it to define desired states of required resources (</a:t>
            </a:r>
            <a:r>
              <a:rPr lang="en-US" b="1" baseline="0" dirty="0"/>
              <a:t>Note: current Azure Resource </a:t>
            </a:r>
            <a:r>
              <a:rPr lang="en-US" altLang="zh-CN" b="1" baseline="0" dirty="0"/>
              <a:t>Manager only support a small number of Resource Providers</a:t>
            </a:r>
            <a:r>
              <a:rPr lang="en-US" altLang="zh-CN" baseline="0" dirty="0"/>
              <a:t>). [Click]</a:t>
            </a:r>
            <a:endParaRPr lang="en-US" baseline="0" dirty="0"/>
          </a:p>
          <a:p>
            <a:pPr marL="228600" indent="-228600">
              <a:buFont typeface="+mj-lt"/>
              <a:buAutoNum type="arabicPeriod"/>
            </a:pPr>
            <a:r>
              <a:rPr lang="en-US" baseline="0" dirty="0"/>
              <a:t>You can define hosting environments, such as websites, cloud services and VMs. [Click]</a:t>
            </a:r>
          </a:p>
          <a:p>
            <a:pPr marL="228600" indent="-228600">
              <a:buFont typeface="+mj-lt"/>
              <a:buAutoNum type="arabicPeriod"/>
            </a:pPr>
            <a:r>
              <a:rPr lang="en-US" baseline="0" dirty="0"/>
              <a:t>Required services. [Click]</a:t>
            </a:r>
          </a:p>
          <a:p>
            <a:pPr marL="228600" indent="-228600">
              <a:buFont typeface="+mj-lt"/>
              <a:buAutoNum type="arabicPeriod"/>
            </a:pPr>
            <a:r>
              <a:rPr lang="en-US" baseline="0" dirty="0"/>
              <a:t>In this session we’ll focus on infrastructural components including virtual machines and virtual networks.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90142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12:55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850602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04977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55409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12:39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94147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2:48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862326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pic>
        <p:nvPicPr>
          <p:cNvPr id="7"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pic>
        <p:nvPicPr>
          <p:cNvPr id="7"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pic>
        <p:nvPicPr>
          <p:cNvPr id="5"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pic>
        <p:nvPicPr>
          <p:cNvPr id="5"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14"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13"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11"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hyperlink" Target="https://github.com/Azure/classic-iaas-resourcemanager-migration/tree/master/migaz"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ullscale180/asm2ar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Azure/classic-iaas-resourcemanager-migration/tree/master/migaz"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4.emf"/><Relationship Id="rId17" Type="http://schemas.openxmlformats.org/officeDocument/2006/relationships/image" Target="../media/image29.emf"/><Relationship Id="rId2" Type="http://schemas.openxmlformats.org/officeDocument/2006/relationships/notesSlide" Target="../notesSlides/notesSlide4.xml"/><Relationship Id="rId16" Type="http://schemas.openxmlformats.org/officeDocument/2006/relationships/image" Target="../media/image28.emf"/><Relationship Id="rId1" Type="http://schemas.openxmlformats.org/officeDocument/2006/relationships/slideLayout" Target="../slideLayouts/slideLayout24.xml"/><Relationship Id="rId6" Type="http://schemas.openxmlformats.org/officeDocument/2006/relationships/image" Target="../media/image18.emf"/><Relationship Id="rId11" Type="http://schemas.openxmlformats.org/officeDocument/2006/relationships/image" Target="../media/image23.emf"/><Relationship Id="rId5" Type="http://schemas.openxmlformats.org/officeDocument/2006/relationships/image" Target="../media/image17.emf"/><Relationship Id="rId15" Type="http://schemas.openxmlformats.org/officeDocument/2006/relationships/image" Target="../media/image2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 Id="rId14" Type="http://schemas.openxmlformats.org/officeDocument/2006/relationships/image" Target="../media/image26.emf"/></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s-es/documentation/articles/resource-manager-supported-service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Proveedor</a:t>
            </a:r>
            <a:r>
              <a:rPr lang="en-US" dirty="0"/>
              <a:t> de </a:t>
            </a:r>
            <a:r>
              <a:rPr lang="en-US" dirty="0" err="1"/>
              <a:t>Migraciones</a:t>
            </a:r>
            <a:endParaRPr lang="en-US" dirty="0"/>
          </a:p>
        </p:txBody>
      </p:sp>
      <p:sp>
        <p:nvSpPr>
          <p:cNvPr id="6" name="Text Placeholder 5"/>
          <p:cNvSpPr>
            <a:spLocks noGrp="1"/>
          </p:cNvSpPr>
          <p:nvPr>
            <p:ph type="body" sz="quarter" idx="10"/>
          </p:nvPr>
        </p:nvSpPr>
        <p:spPr>
          <a:xfrm>
            <a:off x="274638" y="1212850"/>
            <a:ext cx="11887200" cy="4801314"/>
          </a:xfrm>
        </p:spPr>
        <p:txBody>
          <a:bodyPr/>
          <a:lstStyle/>
          <a:p>
            <a:r>
              <a:rPr lang="en-US" dirty="0"/>
              <a:t>¿</a:t>
            </a:r>
            <a:r>
              <a:rPr lang="en-US" dirty="0" err="1"/>
              <a:t>En</a:t>
            </a:r>
            <a:r>
              <a:rPr lang="en-US" dirty="0"/>
              <a:t> </a:t>
            </a:r>
            <a:r>
              <a:rPr lang="en-US" dirty="0" err="1"/>
              <a:t>qué</a:t>
            </a:r>
            <a:r>
              <a:rPr lang="en-US" dirty="0"/>
              <a:t> </a:t>
            </a:r>
            <a:r>
              <a:rPr lang="en-US" dirty="0" err="1"/>
              <a:t>consiste</a:t>
            </a:r>
            <a:r>
              <a:rPr lang="en-US" dirty="0"/>
              <a:t>?</a:t>
            </a:r>
          </a:p>
          <a:p>
            <a:pPr lvl="1"/>
            <a:r>
              <a:rPr lang="en-US" dirty="0" err="1"/>
              <a:t>Es</a:t>
            </a:r>
            <a:r>
              <a:rPr lang="en-US" dirty="0"/>
              <a:t> la </a:t>
            </a:r>
            <a:r>
              <a:rPr lang="en-US" dirty="0" err="1"/>
              <a:t>herramienta</a:t>
            </a:r>
            <a:r>
              <a:rPr lang="en-US" dirty="0"/>
              <a:t> </a:t>
            </a:r>
            <a:r>
              <a:rPr lang="en-US" dirty="0" err="1"/>
              <a:t>proporcionada</a:t>
            </a:r>
            <a:r>
              <a:rPr lang="en-US" dirty="0"/>
              <a:t> </a:t>
            </a:r>
            <a:r>
              <a:rPr lang="en-US" dirty="0" err="1"/>
              <a:t>por</a:t>
            </a:r>
            <a:r>
              <a:rPr lang="en-US" dirty="0"/>
              <a:t> la </a:t>
            </a:r>
            <a:r>
              <a:rPr lang="en-US" dirty="0" err="1"/>
              <a:t>plataforma</a:t>
            </a:r>
            <a:r>
              <a:rPr lang="en-US" dirty="0"/>
              <a:t> para </a:t>
            </a:r>
            <a:r>
              <a:rPr lang="en-US" dirty="0" err="1"/>
              <a:t>realizar</a:t>
            </a:r>
            <a:r>
              <a:rPr lang="en-US" dirty="0"/>
              <a:t> </a:t>
            </a:r>
            <a:r>
              <a:rPr lang="en-US" dirty="0" err="1"/>
              <a:t>migraciones</a:t>
            </a:r>
            <a:endParaRPr lang="en-US" dirty="0"/>
          </a:p>
          <a:p>
            <a:pPr lvl="1"/>
            <a:r>
              <a:rPr lang="en-US" dirty="0"/>
              <a:t>Nos </a:t>
            </a:r>
            <a:r>
              <a:rPr lang="en-US" dirty="0" err="1"/>
              <a:t>permite</a:t>
            </a:r>
            <a:r>
              <a:rPr lang="en-US" dirty="0"/>
              <a:t> </a:t>
            </a:r>
            <a:r>
              <a:rPr lang="en-US" dirty="0" err="1"/>
              <a:t>migrar</a:t>
            </a:r>
            <a:r>
              <a:rPr lang="en-US" dirty="0"/>
              <a:t> </a:t>
            </a:r>
            <a:r>
              <a:rPr lang="en-US" dirty="0" err="1"/>
              <a:t>recursos</a:t>
            </a:r>
            <a:r>
              <a:rPr lang="en-US" dirty="0"/>
              <a:t> de ASM a ARM </a:t>
            </a:r>
            <a:r>
              <a:rPr lang="en-US" dirty="0" err="1"/>
              <a:t>realizando</a:t>
            </a:r>
            <a:r>
              <a:rPr lang="en-US" dirty="0"/>
              <a:t> </a:t>
            </a:r>
            <a:r>
              <a:rPr lang="en-US" dirty="0" err="1"/>
              <a:t>conversiones</a:t>
            </a:r>
            <a:endParaRPr lang="en-US" dirty="0"/>
          </a:p>
          <a:p>
            <a:pPr lvl="1"/>
            <a:r>
              <a:rPr lang="en-US" dirty="0" err="1"/>
              <a:t>Disponible</a:t>
            </a:r>
            <a:r>
              <a:rPr lang="en-US" dirty="0"/>
              <a:t> </a:t>
            </a:r>
            <a:r>
              <a:rPr lang="en-US" dirty="0" err="1"/>
              <a:t>únicamente</a:t>
            </a:r>
            <a:r>
              <a:rPr lang="en-US" dirty="0"/>
              <a:t> </a:t>
            </a:r>
            <a:r>
              <a:rPr lang="en-US" dirty="0" err="1"/>
              <a:t>en</a:t>
            </a:r>
            <a:r>
              <a:rPr lang="en-US" dirty="0"/>
              <a:t> ARM </a:t>
            </a:r>
            <a:r>
              <a:rPr lang="en-US" dirty="0" err="1"/>
              <a:t>desde</a:t>
            </a:r>
            <a:r>
              <a:rPr lang="en-US" dirty="0"/>
              <a:t> PowerShell</a:t>
            </a:r>
          </a:p>
          <a:p>
            <a:pPr lvl="1"/>
            <a:endParaRPr lang="en-US" b="1" dirty="0"/>
          </a:p>
          <a:p>
            <a:pPr lvl="1"/>
            <a:endParaRPr lang="en-US" dirty="0"/>
          </a:p>
          <a:p>
            <a:pPr lvl="1"/>
            <a:endParaRPr lang="en-US" dirty="0"/>
          </a:p>
          <a:p>
            <a:r>
              <a:rPr lang="en-US" dirty="0"/>
              <a:t>Los </a:t>
            </a:r>
            <a:r>
              <a:rPr lang="en-US" dirty="0" err="1"/>
              <a:t>ambitos</a:t>
            </a:r>
            <a:r>
              <a:rPr lang="en-US" dirty="0"/>
              <a:t> de </a:t>
            </a:r>
            <a:r>
              <a:rPr lang="en-US" dirty="0" err="1"/>
              <a:t>migración</a:t>
            </a:r>
            <a:r>
              <a:rPr lang="en-US" dirty="0"/>
              <a:t> </a:t>
            </a:r>
            <a:r>
              <a:rPr lang="en-US" dirty="0" err="1"/>
              <a:t>admitidos</a:t>
            </a:r>
            <a:endParaRPr lang="en-US" dirty="0"/>
          </a:p>
          <a:p>
            <a:pPr lvl="1"/>
            <a:r>
              <a:rPr lang="en-US" dirty="0" err="1"/>
              <a:t>Máquinas</a:t>
            </a:r>
            <a:r>
              <a:rPr lang="en-US" dirty="0"/>
              <a:t> </a:t>
            </a:r>
            <a:r>
              <a:rPr lang="en-US" dirty="0" err="1"/>
              <a:t>Virtuales</a:t>
            </a:r>
            <a:r>
              <a:rPr lang="en-US" dirty="0"/>
              <a:t> que no </a:t>
            </a:r>
            <a:r>
              <a:rPr lang="en-US" dirty="0" err="1"/>
              <a:t>estan</a:t>
            </a:r>
            <a:r>
              <a:rPr lang="en-US" dirty="0"/>
              <a:t> </a:t>
            </a:r>
            <a:r>
              <a:rPr lang="en-US" dirty="0" err="1"/>
              <a:t>en</a:t>
            </a:r>
            <a:r>
              <a:rPr lang="en-US" dirty="0"/>
              <a:t> </a:t>
            </a:r>
            <a:r>
              <a:rPr lang="en-US" dirty="0" err="1"/>
              <a:t>una</a:t>
            </a:r>
            <a:r>
              <a:rPr lang="en-US" dirty="0"/>
              <a:t> red virtual (</a:t>
            </a:r>
            <a:r>
              <a:rPr lang="en-US" dirty="0" err="1"/>
              <a:t>afecta</a:t>
            </a:r>
            <a:r>
              <a:rPr lang="en-US" dirty="0"/>
              <a:t> a </a:t>
            </a:r>
            <a:r>
              <a:rPr lang="en-US" dirty="0" err="1"/>
              <a:t>datos</a:t>
            </a:r>
            <a:r>
              <a:rPr lang="en-US" dirty="0"/>
              <a:t> y </a:t>
            </a:r>
            <a:r>
              <a:rPr lang="en-US" dirty="0" err="1"/>
              <a:t>administracion</a:t>
            </a:r>
            <a:r>
              <a:rPr lang="en-US" dirty="0"/>
              <a:t>)</a:t>
            </a:r>
          </a:p>
          <a:p>
            <a:pPr lvl="1"/>
            <a:r>
              <a:rPr lang="en-US" dirty="0" err="1"/>
              <a:t>Máquinas</a:t>
            </a:r>
            <a:r>
              <a:rPr lang="en-US" dirty="0"/>
              <a:t> </a:t>
            </a:r>
            <a:r>
              <a:rPr lang="en-US" dirty="0" err="1"/>
              <a:t>Virtuales</a:t>
            </a:r>
            <a:r>
              <a:rPr lang="en-US" dirty="0"/>
              <a:t> </a:t>
            </a:r>
            <a:r>
              <a:rPr lang="en-US" dirty="0" err="1"/>
              <a:t>en</a:t>
            </a:r>
            <a:r>
              <a:rPr lang="en-US" dirty="0"/>
              <a:t> </a:t>
            </a:r>
            <a:r>
              <a:rPr lang="en-US" dirty="0" err="1"/>
              <a:t>una</a:t>
            </a:r>
            <a:r>
              <a:rPr lang="en-US" dirty="0"/>
              <a:t> red virtual </a:t>
            </a:r>
            <a:r>
              <a:rPr lang="en-US" dirty="0" err="1"/>
              <a:t>existente</a:t>
            </a:r>
            <a:r>
              <a:rPr lang="en-US" dirty="0"/>
              <a:t> (</a:t>
            </a:r>
            <a:r>
              <a:rPr lang="en-US" dirty="0" err="1"/>
              <a:t>afecta</a:t>
            </a:r>
            <a:r>
              <a:rPr lang="en-US" dirty="0"/>
              <a:t> al </a:t>
            </a:r>
            <a:r>
              <a:rPr lang="en-US" dirty="0" err="1"/>
              <a:t>plano</a:t>
            </a:r>
            <a:r>
              <a:rPr lang="en-US" dirty="0"/>
              <a:t> de </a:t>
            </a:r>
            <a:r>
              <a:rPr lang="en-US" dirty="0" err="1"/>
              <a:t>datos</a:t>
            </a:r>
            <a:r>
              <a:rPr lang="en-US" dirty="0"/>
              <a:t>)</a:t>
            </a:r>
          </a:p>
          <a:p>
            <a:pPr lvl="1"/>
            <a:r>
              <a:rPr lang="en-US" dirty="0" err="1"/>
              <a:t>Cuentas</a:t>
            </a:r>
            <a:r>
              <a:rPr lang="en-US" dirty="0"/>
              <a:t> de </a:t>
            </a:r>
            <a:r>
              <a:rPr lang="en-US" dirty="0" err="1"/>
              <a:t>almacenamiento</a:t>
            </a:r>
            <a:r>
              <a:rPr lang="en-US" dirty="0"/>
              <a:t> (no </a:t>
            </a:r>
            <a:r>
              <a:rPr lang="en-US" dirty="0" err="1"/>
              <a:t>afecta</a:t>
            </a:r>
            <a:r>
              <a:rPr lang="en-US" dirty="0"/>
              <a:t> a </a:t>
            </a:r>
            <a:r>
              <a:rPr lang="en-US" dirty="0" err="1"/>
              <a:t>ningun</a:t>
            </a:r>
            <a:r>
              <a:rPr lang="en-US" dirty="0"/>
              <a:t> </a:t>
            </a:r>
            <a:r>
              <a:rPr lang="en-US" dirty="0" err="1"/>
              <a:t>plano</a:t>
            </a:r>
            <a:r>
              <a:rPr lang="en-US" dirty="0"/>
              <a:t>)</a:t>
            </a:r>
          </a:p>
          <a:p>
            <a:pPr lvl="1"/>
            <a:endParaRPr lang="en-US" dirty="0"/>
          </a:p>
        </p:txBody>
      </p:sp>
      <p:grpSp>
        <p:nvGrpSpPr>
          <p:cNvPr id="7" name="Grupo 6"/>
          <p:cNvGrpSpPr/>
          <p:nvPr/>
        </p:nvGrpSpPr>
        <p:grpSpPr>
          <a:xfrm>
            <a:off x="1341437" y="2994025"/>
            <a:ext cx="9220200" cy="731837"/>
            <a:chOff x="1341437" y="2659062"/>
            <a:chExt cx="9220200" cy="731837"/>
          </a:xfrm>
        </p:grpSpPr>
        <p:sp>
          <p:nvSpPr>
            <p:cNvPr id="4" name="Rectángulo 3"/>
            <p:cNvSpPr/>
            <p:nvPr/>
          </p:nvSpPr>
          <p:spPr bwMode="auto">
            <a:xfrm>
              <a:off x="1341437" y="2659062"/>
              <a:ext cx="9220200" cy="73183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 sz="2000" dirty="0">
                <a:gradFill>
                  <a:gsLst>
                    <a:gs pos="0">
                      <a:srgbClr val="FFFFFF"/>
                    </a:gs>
                    <a:gs pos="100000">
                      <a:srgbClr val="FFFFFF"/>
                    </a:gs>
                  </a:gsLst>
                  <a:lin ang="5400000" scaled="0"/>
                </a:gradFill>
              </a:endParaRPr>
            </a:p>
          </p:txBody>
        </p:sp>
        <p:sp>
          <p:nvSpPr>
            <p:cNvPr id="5" name="Rectángulo 4"/>
            <p:cNvSpPr/>
            <p:nvPr/>
          </p:nvSpPr>
          <p:spPr>
            <a:xfrm>
              <a:off x="1417637" y="2694667"/>
              <a:ext cx="9067800" cy="646331"/>
            </a:xfrm>
            <a:prstGeom prst="rect">
              <a:avLst/>
            </a:prstGeom>
          </p:spPr>
          <p:txBody>
            <a:bodyPr wrap="square">
              <a:spAutoFit/>
            </a:bodyPr>
            <a:lstStyle/>
            <a:p>
              <a:r>
                <a:rPr lang="es-ES" dirty="0" err="1">
                  <a:solidFill>
                    <a:srgbClr val="0000FF"/>
                  </a:solidFill>
                  <a:latin typeface="Lucida Console" panose="020B0609040504020204" pitchFamily="49" charset="0"/>
                </a:rPr>
                <a:t>Register-AzureRmResourceProvider</a:t>
              </a:r>
              <a:r>
                <a:rPr lang="es-ES" dirty="0">
                  <a:solidFill>
                    <a:prstClr val="black"/>
                  </a:solidFill>
                  <a:latin typeface="Lucida Console" panose="020B0609040504020204" pitchFamily="49" charset="0"/>
                </a:rPr>
                <a:t> </a:t>
              </a:r>
            </a:p>
            <a:p>
              <a:r>
                <a:rPr lang="es-ES" dirty="0">
                  <a:solidFill>
                    <a:prstClr val="black"/>
                  </a:solidFill>
                  <a:latin typeface="Lucida Console" panose="020B0609040504020204" pitchFamily="49" charset="0"/>
                </a:rPr>
                <a:t>	</a:t>
              </a:r>
              <a:r>
                <a:rPr lang="es-ES" dirty="0">
                  <a:solidFill>
                    <a:srgbClr val="000080"/>
                  </a:solidFill>
                  <a:latin typeface="Lucida Console" panose="020B0609040504020204" pitchFamily="49" charset="0"/>
                </a:rPr>
                <a:t>-</a:t>
              </a:r>
              <a:r>
                <a:rPr lang="es-ES" dirty="0" err="1">
                  <a:solidFill>
                    <a:srgbClr val="000080"/>
                  </a:solidFill>
                  <a:latin typeface="Lucida Console" panose="020B0609040504020204" pitchFamily="49" charset="0"/>
                </a:rPr>
                <a:t>ProviderNamespace</a:t>
              </a:r>
              <a:r>
                <a:rPr lang="es-ES" dirty="0">
                  <a:solidFill>
                    <a:prstClr val="black"/>
                  </a:solidFill>
                  <a:latin typeface="Lucida Console" panose="020B0609040504020204" pitchFamily="49" charset="0"/>
                </a:rPr>
                <a:t> </a:t>
              </a:r>
              <a:r>
                <a:rPr lang="es-ES" dirty="0" err="1">
                  <a:solidFill>
                    <a:srgbClr val="8A2BE2"/>
                  </a:solidFill>
                  <a:latin typeface="Lucida Console" panose="020B0609040504020204" pitchFamily="49" charset="0"/>
                </a:rPr>
                <a:t>Microsoft.ClassicInfrastructureMigrate</a:t>
              </a:r>
              <a:r>
                <a:rPr lang="es-ES" dirty="0">
                  <a:solidFill>
                    <a:srgbClr val="8A2BE2"/>
                  </a:solidFill>
                  <a:latin typeface="Lucida Console" panose="020B0609040504020204" pitchFamily="49" charset="0"/>
                </a:rPr>
                <a:t> </a:t>
              </a:r>
              <a:endParaRPr lang="es-ES" dirty="0"/>
            </a:p>
          </p:txBody>
        </p:sp>
      </p:grpSp>
    </p:spTree>
    <p:extLst>
      <p:ext uri="{BB962C8B-B14F-4D97-AF65-F5344CB8AC3E}">
        <p14:creationId xmlns:p14="http://schemas.microsoft.com/office/powerpoint/2010/main" val="26532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fade">
                                      <p:cBhvr>
                                        <p:cTn id="40" dur="1000"/>
                                        <p:tgtEl>
                                          <p:spTgt spid="6">
                                            <p:txEl>
                                              <p:pRg st="7" end="7"/>
                                            </p:txEl>
                                          </p:spTgt>
                                        </p:tgtEl>
                                      </p:cBhvr>
                                    </p:animEffect>
                                    <p:anim calcmode="lin" valueType="num">
                                      <p:cBhvr>
                                        <p:cTn id="41"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1000"/>
                                        <p:tgtEl>
                                          <p:spTgt spid="6">
                                            <p:txEl>
                                              <p:pRg st="8" end="8"/>
                                            </p:txEl>
                                          </p:spTgt>
                                        </p:tgtEl>
                                      </p:cBhvr>
                                    </p:animEffect>
                                    <p:anim calcmode="lin" valueType="num">
                                      <p:cBhvr>
                                        <p:cTn id="4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6">
                                            <p:txEl>
                                              <p:pRg st="9" end="9"/>
                                            </p:txEl>
                                          </p:spTgt>
                                        </p:tgtEl>
                                        <p:attrNameLst>
                                          <p:attrName>style.visibility</p:attrName>
                                        </p:attrNameLst>
                                      </p:cBhvr>
                                      <p:to>
                                        <p:strVal val="visible"/>
                                      </p:to>
                                    </p:set>
                                    <p:animEffect transition="in" filter="fade">
                                      <p:cBhvr>
                                        <p:cTn id="54" dur="1000"/>
                                        <p:tgtEl>
                                          <p:spTgt spid="6">
                                            <p:txEl>
                                              <p:pRg st="9" end="9"/>
                                            </p:txEl>
                                          </p:spTgt>
                                        </p:tgtEl>
                                      </p:cBhvr>
                                    </p:animEffect>
                                    <p:anim calcmode="lin" valueType="num">
                                      <p:cBhvr>
                                        <p:cTn id="55"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animEffect transition="in" filter="fade">
                                      <p:cBhvr>
                                        <p:cTn id="61" dur="1000"/>
                                        <p:tgtEl>
                                          <p:spTgt spid="6">
                                            <p:txEl>
                                              <p:pRg st="10" end="10"/>
                                            </p:txEl>
                                          </p:spTgt>
                                        </p:tgtEl>
                                      </p:cBhvr>
                                    </p:animEffect>
                                    <p:anim calcmode="lin" valueType="num">
                                      <p:cBhvr>
                                        <p:cTn id="62"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Proveedor</a:t>
            </a:r>
            <a:r>
              <a:rPr lang="en-US" dirty="0"/>
              <a:t> de </a:t>
            </a:r>
            <a:r>
              <a:rPr lang="en-US" dirty="0" err="1"/>
              <a:t>Migraciones</a:t>
            </a:r>
            <a:endParaRPr lang="en-US" dirty="0"/>
          </a:p>
        </p:txBody>
      </p:sp>
      <p:sp>
        <p:nvSpPr>
          <p:cNvPr id="6" name="Text Placeholder 5"/>
          <p:cNvSpPr>
            <a:spLocks noGrp="1"/>
          </p:cNvSpPr>
          <p:nvPr>
            <p:ph type="body" sz="quarter" idx="10"/>
          </p:nvPr>
        </p:nvSpPr>
        <p:spPr>
          <a:xfrm>
            <a:off x="274638" y="1212850"/>
            <a:ext cx="11887200" cy="738664"/>
          </a:xfrm>
        </p:spPr>
        <p:txBody>
          <a:bodyPr/>
          <a:lstStyle/>
          <a:p>
            <a:r>
              <a:rPr lang="en-US" dirty="0" err="1"/>
              <a:t>Configuraciones</a:t>
            </a:r>
            <a:r>
              <a:rPr lang="en-US" dirty="0"/>
              <a:t> no </a:t>
            </a:r>
            <a:r>
              <a:rPr lang="en-US" dirty="0" err="1"/>
              <a:t>admitidas</a:t>
            </a:r>
            <a:endParaRPr lang="en-US" dirty="0"/>
          </a:p>
        </p:txBody>
      </p:sp>
      <p:graphicFrame>
        <p:nvGraphicFramePr>
          <p:cNvPr id="3" name="Tabla 2"/>
          <p:cNvGraphicFramePr>
            <a:graphicFrameLocks noGrp="1"/>
          </p:cNvGraphicFramePr>
          <p:nvPr>
            <p:extLst>
              <p:ext uri="{D42A27DB-BD31-4B8C-83A1-F6EECF244321}">
                <p14:modId xmlns:p14="http://schemas.microsoft.com/office/powerpoint/2010/main" val="3286830382"/>
              </p:ext>
            </p:extLst>
          </p:nvPr>
        </p:nvGraphicFramePr>
        <p:xfrm>
          <a:off x="731837" y="2176705"/>
          <a:ext cx="10896600" cy="3987557"/>
        </p:xfrm>
        <a:graphic>
          <a:graphicData uri="http://schemas.openxmlformats.org/drawingml/2006/table">
            <a:tbl>
              <a:tblPr>
                <a:tableStyleId>{5C22544A-7EE6-4342-B048-85BDC9FD1C3A}</a:tableStyleId>
              </a:tblPr>
              <a:tblGrid>
                <a:gridCol w="1538786">
                  <a:extLst>
                    <a:ext uri="{9D8B030D-6E8A-4147-A177-3AD203B41FA5}">
                      <a16:colId xmlns:a16="http://schemas.microsoft.com/office/drawing/2014/main" val="3738740239"/>
                    </a:ext>
                  </a:extLst>
                </a:gridCol>
                <a:gridCol w="9357814">
                  <a:extLst>
                    <a:ext uri="{9D8B030D-6E8A-4147-A177-3AD203B41FA5}">
                      <a16:colId xmlns:a16="http://schemas.microsoft.com/office/drawing/2014/main" val="1263514996"/>
                    </a:ext>
                  </a:extLst>
                </a:gridCol>
              </a:tblGrid>
              <a:tr h="287461">
                <a:tc>
                  <a:txBody>
                    <a:bodyPr/>
                    <a:lstStyle/>
                    <a:p>
                      <a:pPr lvl="0" algn="l" fontAlgn="ctr"/>
                      <a:r>
                        <a:rPr lang="es-ES" sz="2000" u="none" strike="noStrike">
                          <a:solidFill>
                            <a:schemeClr val="bg1"/>
                          </a:solidFill>
                          <a:effectLst/>
                        </a:rPr>
                        <a:t>Proveedor </a:t>
                      </a:r>
                      <a:endParaRPr lang="es-ES" sz="2000" b="1" i="0" u="none" strike="noStrike">
                        <a:solidFill>
                          <a:schemeClr val="bg1"/>
                        </a:solidFill>
                        <a:effectLst/>
                        <a:latin typeface="Segoe UI" panose="020B0502040204020203" pitchFamily="34" charset="0"/>
                      </a:endParaRPr>
                    </a:p>
                  </a:txBody>
                  <a:tcPr anchor="ctr">
                    <a:solidFill>
                      <a:srgbClr val="6DC2E9"/>
                    </a:solidFill>
                  </a:tcPr>
                </a:tc>
                <a:tc>
                  <a:txBody>
                    <a:bodyPr/>
                    <a:lstStyle/>
                    <a:p>
                      <a:pPr algn="l" fontAlgn="ctr"/>
                      <a:r>
                        <a:rPr lang="es-ES" sz="2000" u="none" strike="noStrike" dirty="0">
                          <a:solidFill>
                            <a:schemeClr val="bg1"/>
                          </a:solidFill>
                          <a:effectLst/>
                        </a:rPr>
                        <a:t>Característica</a:t>
                      </a:r>
                      <a:endParaRPr lang="es-ES" sz="2000" b="1" i="0" u="none" strike="noStrike" dirty="0">
                        <a:solidFill>
                          <a:schemeClr val="bg1"/>
                        </a:solidFill>
                        <a:effectLst/>
                        <a:latin typeface="Segoe UI" panose="020B0502040204020203" pitchFamily="34" charset="0"/>
                      </a:endParaRPr>
                    </a:p>
                  </a:txBody>
                  <a:tcPr anchor="ctr">
                    <a:solidFill>
                      <a:srgbClr val="6DC2E9"/>
                    </a:solidFill>
                  </a:tcPr>
                </a:tc>
                <a:extLst>
                  <a:ext uri="{0D108BD9-81ED-4DB2-BD59-A6C34878D82A}">
                    <a16:rowId xmlns:a16="http://schemas.microsoft.com/office/drawing/2014/main" val="2794615196"/>
                  </a:ext>
                </a:extLst>
              </a:tr>
              <a:tr h="498215">
                <a:tc>
                  <a:txBody>
                    <a:bodyPr/>
                    <a:lstStyle/>
                    <a:p>
                      <a:pPr lvl="0" algn="l" fontAlgn="ctr"/>
                      <a:r>
                        <a:rPr lang="es-ES" sz="2000" u="none" strike="noStrike">
                          <a:effectLst/>
                        </a:rPr>
                        <a:t>Proceso</a:t>
                      </a:r>
                      <a:endParaRPr lang="es-ES" sz="2000" b="0" i="0" u="none" strike="noStrike">
                        <a:solidFill>
                          <a:srgbClr val="000000"/>
                        </a:solidFill>
                        <a:effectLst/>
                        <a:latin typeface="Segoe UI" panose="020B0502040204020203" pitchFamily="34" charset="0"/>
                      </a:endParaRPr>
                    </a:p>
                  </a:txBody>
                  <a:tcPr anchor="ctr"/>
                </a:tc>
                <a:tc>
                  <a:txBody>
                    <a:bodyPr/>
                    <a:lstStyle/>
                    <a:p>
                      <a:pPr algn="l" fontAlgn="ctr"/>
                      <a:r>
                        <a:rPr lang="es-ES" sz="2000" u="none" strike="noStrike" dirty="0">
                          <a:effectLst/>
                        </a:rPr>
                        <a:t>Discos de máquinas virtuales no asociados</a:t>
                      </a:r>
                      <a:endParaRPr lang="es-ES" sz="2000" b="0" i="0" u="none" strike="noStrike" dirty="0">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888029100"/>
                  </a:ext>
                </a:extLst>
              </a:tr>
              <a:tr h="498215">
                <a:tc>
                  <a:txBody>
                    <a:bodyPr/>
                    <a:lstStyle/>
                    <a:p>
                      <a:pPr lvl="0" algn="l" fontAlgn="ctr"/>
                      <a:r>
                        <a:rPr lang="es-ES" sz="2000" u="none" strike="noStrike">
                          <a:effectLst/>
                        </a:rPr>
                        <a:t>Proceso</a:t>
                      </a:r>
                      <a:endParaRPr lang="es-ES" sz="2000" b="0" i="0" u="none" strike="noStrike">
                        <a:solidFill>
                          <a:srgbClr val="000000"/>
                        </a:solidFill>
                        <a:effectLst/>
                        <a:latin typeface="Segoe UI" panose="020B0502040204020203" pitchFamily="34" charset="0"/>
                      </a:endParaRPr>
                    </a:p>
                  </a:txBody>
                  <a:tcPr anchor="ctr"/>
                </a:tc>
                <a:tc>
                  <a:txBody>
                    <a:bodyPr/>
                    <a:lstStyle/>
                    <a:p>
                      <a:pPr algn="l" fontAlgn="ctr"/>
                      <a:r>
                        <a:rPr lang="es-ES" sz="2000" u="none" strike="noStrike">
                          <a:effectLst/>
                        </a:rPr>
                        <a:t>Imágenes de máquina virtual</a:t>
                      </a:r>
                      <a:endParaRPr lang="es-ES" sz="2000" b="0" i="0" u="none" strike="noStrike">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782780493"/>
                  </a:ext>
                </a:extLst>
              </a:tr>
              <a:tr h="498215">
                <a:tc>
                  <a:txBody>
                    <a:bodyPr/>
                    <a:lstStyle/>
                    <a:p>
                      <a:pPr lvl="0" algn="l" fontAlgn="ctr"/>
                      <a:r>
                        <a:rPr lang="es-ES" sz="2000" u="none" strike="noStrike">
                          <a:effectLst/>
                        </a:rPr>
                        <a:t>Red </a:t>
                      </a:r>
                      <a:endParaRPr lang="es-ES" sz="2000" b="0" i="0" u="none" strike="noStrike">
                        <a:solidFill>
                          <a:srgbClr val="000000"/>
                        </a:solidFill>
                        <a:effectLst/>
                        <a:latin typeface="Segoe UI" panose="020B0502040204020203" pitchFamily="34" charset="0"/>
                      </a:endParaRPr>
                    </a:p>
                  </a:txBody>
                  <a:tcPr anchor="ctr"/>
                </a:tc>
                <a:tc>
                  <a:txBody>
                    <a:bodyPr/>
                    <a:lstStyle/>
                    <a:p>
                      <a:pPr algn="l" fontAlgn="ctr"/>
                      <a:r>
                        <a:rPr lang="es-ES" sz="2000" u="none" strike="noStrike">
                          <a:effectLst/>
                        </a:rPr>
                        <a:t>ACL de puntos de conexión</a:t>
                      </a:r>
                      <a:endParaRPr lang="es-ES" sz="2000" b="0" i="0" u="none" strike="noStrike">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4092016845"/>
                  </a:ext>
                </a:extLst>
              </a:tr>
              <a:tr h="611624">
                <a:tc>
                  <a:txBody>
                    <a:bodyPr/>
                    <a:lstStyle/>
                    <a:p>
                      <a:pPr lvl="0" algn="l" fontAlgn="ctr"/>
                      <a:r>
                        <a:rPr lang="es-ES" sz="2000" u="none" strike="noStrike">
                          <a:effectLst/>
                        </a:rPr>
                        <a:t>Red</a:t>
                      </a:r>
                      <a:endParaRPr lang="es-ES" sz="2000" b="0" i="0" u="none" strike="noStrike">
                        <a:solidFill>
                          <a:srgbClr val="000000"/>
                        </a:solidFill>
                        <a:effectLst/>
                        <a:latin typeface="Segoe UI" panose="020B0502040204020203" pitchFamily="34" charset="0"/>
                      </a:endParaRPr>
                    </a:p>
                  </a:txBody>
                  <a:tcPr anchor="ctr"/>
                </a:tc>
                <a:tc>
                  <a:txBody>
                    <a:bodyPr/>
                    <a:lstStyle/>
                    <a:p>
                      <a:pPr algn="l" fontAlgn="ctr"/>
                      <a:r>
                        <a:rPr lang="es-ES" sz="2000" u="none" strike="noStrike">
                          <a:effectLst/>
                        </a:rPr>
                        <a:t>Puertas de enlace de red virtual (de sitio a sitio, Azure ExpressRoute, puerta de enlace de aplicaciones, de punto a sitio).</a:t>
                      </a:r>
                      <a:endParaRPr lang="es-ES" sz="2000" b="0" i="0" u="none" strike="noStrike">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518966112"/>
                  </a:ext>
                </a:extLst>
              </a:tr>
              <a:tr h="897417">
                <a:tc>
                  <a:txBody>
                    <a:bodyPr/>
                    <a:lstStyle/>
                    <a:p>
                      <a:pPr lvl="0" algn="l" fontAlgn="ctr"/>
                      <a:r>
                        <a:rPr lang="es-ES" sz="2000" u="none" strike="noStrike">
                          <a:effectLst/>
                        </a:rPr>
                        <a:t>Red</a:t>
                      </a:r>
                      <a:endParaRPr lang="es-ES" sz="2000" b="0" i="0" u="none" strike="noStrike">
                        <a:solidFill>
                          <a:srgbClr val="000000"/>
                        </a:solidFill>
                        <a:effectLst/>
                        <a:latin typeface="Segoe UI" panose="020B0502040204020203" pitchFamily="34" charset="0"/>
                      </a:endParaRPr>
                    </a:p>
                  </a:txBody>
                  <a:tcPr anchor="ctr"/>
                </a:tc>
                <a:tc>
                  <a:txBody>
                    <a:bodyPr/>
                    <a:lstStyle/>
                    <a:p>
                      <a:pPr algn="l" fontAlgn="ctr"/>
                      <a:r>
                        <a:rPr lang="es-ES" sz="2000" u="none" strike="noStrike" dirty="0">
                          <a:effectLst/>
                        </a:rPr>
                        <a:t>Redes virtuales que usan el emparejamiento de VNET. (Migre la red virtual a ARM y luego emparéjela). Más información sobre el Emparejamiento de VNET.</a:t>
                      </a:r>
                      <a:endParaRPr lang="es-ES" sz="2000" b="0" i="0" u="none" strike="noStrike" dirty="0">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4611386"/>
                  </a:ext>
                </a:extLst>
              </a:tr>
              <a:tr h="498215">
                <a:tc>
                  <a:txBody>
                    <a:bodyPr/>
                    <a:lstStyle/>
                    <a:p>
                      <a:pPr lvl="0" algn="l" fontAlgn="ctr"/>
                      <a:r>
                        <a:rPr lang="es-ES" sz="2000" u="none" strike="noStrike" dirty="0">
                          <a:effectLst/>
                        </a:rPr>
                        <a:t>Red</a:t>
                      </a:r>
                      <a:endParaRPr lang="es-ES" sz="2000" b="0" i="0" u="none" strike="noStrike" dirty="0">
                        <a:solidFill>
                          <a:srgbClr val="000000"/>
                        </a:solidFill>
                        <a:effectLst/>
                        <a:latin typeface="Segoe UI" panose="020B0502040204020203" pitchFamily="34" charset="0"/>
                      </a:endParaRPr>
                    </a:p>
                  </a:txBody>
                  <a:tcPr anchor="ctr"/>
                </a:tc>
                <a:tc>
                  <a:txBody>
                    <a:bodyPr/>
                    <a:lstStyle/>
                    <a:p>
                      <a:pPr algn="l" fontAlgn="ctr"/>
                      <a:r>
                        <a:rPr lang="es-ES" sz="2000" u="none" strike="noStrike" dirty="0">
                          <a:effectLst/>
                        </a:rPr>
                        <a:t>Perfiles del Administrador de tráfico.</a:t>
                      </a:r>
                      <a:endParaRPr lang="es-ES" sz="2000" b="0" i="0" u="none" strike="noStrike" dirty="0">
                        <a:solidFill>
                          <a:srgbClr val="000000"/>
                        </a:solidFill>
                        <a:effectLst/>
                        <a:latin typeface="Segoe UI" panose="020B0502040204020203" pitchFamily="34" charset="0"/>
                      </a:endParaRPr>
                    </a:p>
                  </a:txBody>
                  <a:tcPr anchor="ctr"/>
                </a:tc>
                <a:extLst>
                  <a:ext uri="{0D108BD9-81ED-4DB2-BD59-A6C34878D82A}">
                    <a16:rowId xmlns:a16="http://schemas.microsoft.com/office/drawing/2014/main" val="3540042753"/>
                  </a:ext>
                </a:extLst>
              </a:tr>
            </a:tbl>
          </a:graphicData>
        </a:graphic>
      </p:graphicFrame>
    </p:spTree>
    <p:extLst>
      <p:ext uri="{BB962C8B-B14F-4D97-AF65-F5344CB8AC3E}">
        <p14:creationId xmlns:p14="http://schemas.microsoft.com/office/powerpoint/2010/main" val="243882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Proveedor</a:t>
            </a:r>
            <a:r>
              <a:rPr lang="en-US" dirty="0"/>
              <a:t> de </a:t>
            </a:r>
            <a:r>
              <a:rPr lang="en-US" dirty="0" err="1"/>
              <a:t>Migraciones</a:t>
            </a:r>
            <a:endParaRPr lang="en-US" dirty="0"/>
          </a:p>
        </p:txBody>
      </p:sp>
      <p:sp>
        <p:nvSpPr>
          <p:cNvPr id="6" name="Text Placeholder 5"/>
          <p:cNvSpPr>
            <a:spLocks noGrp="1"/>
          </p:cNvSpPr>
          <p:nvPr>
            <p:ph type="body" sz="quarter" idx="10"/>
          </p:nvPr>
        </p:nvSpPr>
        <p:spPr>
          <a:xfrm>
            <a:off x="274638" y="1212850"/>
            <a:ext cx="11887200" cy="738664"/>
          </a:xfrm>
        </p:spPr>
        <p:txBody>
          <a:bodyPr/>
          <a:lstStyle/>
          <a:p>
            <a:r>
              <a:rPr lang="en-US" dirty="0" err="1"/>
              <a:t>Características</a:t>
            </a:r>
            <a:r>
              <a:rPr lang="en-US" dirty="0"/>
              <a:t> no </a:t>
            </a:r>
            <a:r>
              <a:rPr lang="en-US" dirty="0" err="1"/>
              <a:t>admitidas</a:t>
            </a:r>
            <a:endParaRPr lang="en-US" dirty="0"/>
          </a:p>
        </p:txBody>
      </p:sp>
      <p:graphicFrame>
        <p:nvGraphicFramePr>
          <p:cNvPr id="2" name="Tabla 1"/>
          <p:cNvGraphicFramePr>
            <a:graphicFrameLocks noGrp="1"/>
          </p:cNvGraphicFramePr>
          <p:nvPr>
            <p:extLst>
              <p:ext uri="{D42A27DB-BD31-4B8C-83A1-F6EECF244321}">
                <p14:modId xmlns:p14="http://schemas.microsoft.com/office/powerpoint/2010/main" val="2157666282"/>
              </p:ext>
            </p:extLst>
          </p:nvPr>
        </p:nvGraphicFramePr>
        <p:xfrm>
          <a:off x="427037" y="1988502"/>
          <a:ext cx="11582400" cy="4480560"/>
        </p:xfrm>
        <a:graphic>
          <a:graphicData uri="http://schemas.openxmlformats.org/drawingml/2006/table">
            <a:tbl>
              <a:tblPr>
                <a:tableStyleId>{5C22544A-7EE6-4342-B048-85BDC9FD1C3A}</a:tableStyleId>
              </a:tblPr>
              <a:tblGrid>
                <a:gridCol w="2098142">
                  <a:extLst>
                    <a:ext uri="{9D8B030D-6E8A-4147-A177-3AD203B41FA5}">
                      <a16:colId xmlns:a16="http://schemas.microsoft.com/office/drawing/2014/main" val="499291246"/>
                    </a:ext>
                  </a:extLst>
                </a:gridCol>
                <a:gridCol w="4742129">
                  <a:extLst>
                    <a:ext uri="{9D8B030D-6E8A-4147-A177-3AD203B41FA5}">
                      <a16:colId xmlns:a16="http://schemas.microsoft.com/office/drawing/2014/main" val="3998982324"/>
                    </a:ext>
                  </a:extLst>
                </a:gridCol>
                <a:gridCol w="4742129">
                  <a:extLst>
                    <a:ext uri="{9D8B030D-6E8A-4147-A177-3AD203B41FA5}">
                      <a16:colId xmlns:a16="http://schemas.microsoft.com/office/drawing/2014/main" val="4076447973"/>
                    </a:ext>
                  </a:extLst>
                </a:gridCol>
              </a:tblGrid>
              <a:tr h="0">
                <a:tc>
                  <a:txBody>
                    <a:bodyPr/>
                    <a:lstStyle/>
                    <a:p>
                      <a:pPr algn="l" fontAlgn="t"/>
                      <a:r>
                        <a:rPr lang="es-ES" sz="1200" u="none" strike="noStrike" dirty="0">
                          <a:solidFill>
                            <a:schemeClr val="bg1"/>
                          </a:solidFill>
                          <a:effectLst/>
                        </a:rPr>
                        <a:t>Servicio</a:t>
                      </a:r>
                      <a:endParaRPr lang="es-ES" sz="1200" b="0" i="0" u="none" strike="noStrike" dirty="0">
                        <a:solidFill>
                          <a:schemeClr val="bg1"/>
                        </a:solidFill>
                        <a:effectLst/>
                        <a:latin typeface="Segoe UI" panose="020B0502040204020203" pitchFamily="34" charset="0"/>
                      </a:endParaRPr>
                    </a:p>
                  </a:txBody>
                  <a:tcPr>
                    <a:solidFill>
                      <a:srgbClr val="6DC2E9"/>
                    </a:solidFill>
                  </a:tcPr>
                </a:tc>
                <a:tc>
                  <a:txBody>
                    <a:bodyPr/>
                    <a:lstStyle/>
                    <a:p>
                      <a:pPr algn="l" fontAlgn="t"/>
                      <a:r>
                        <a:rPr lang="es-ES" sz="1200" u="none" strike="noStrike">
                          <a:solidFill>
                            <a:schemeClr val="bg1"/>
                          </a:solidFill>
                          <a:effectLst/>
                        </a:rPr>
                        <a:t>Configuración</a:t>
                      </a:r>
                      <a:endParaRPr lang="es-ES" sz="1200" b="0" i="0" u="none" strike="noStrike">
                        <a:solidFill>
                          <a:schemeClr val="bg1"/>
                        </a:solidFill>
                        <a:effectLst/>
                        <a:latin typeface="Segoe UI" panose="020B0502040204020203" pitchFamily="34" charset="0"/>
                      </a:endParaRPr>
                    </a:p>
                  </a:txBody>
                  <a:tcPr>
                    <a:solidFill>
                      <a:srgbClr val="6DC2E9"/>
                    </a:solidFill>
                  </a:tcPr>
                </a:tc>
                <a:tc>
                  <a:txBody>
                    <a:bodyPr/>
                    <a:lstStyle/>
                    <a:p>
                      <a:pPr algn="l" fontAlgn="t"/>
                      <a:r>
                        <a:rPr lang="es-ES" sz="1200" u="none" strike="noStrike" dirty="0">
                          <a:solidFill>
                            <a:schemeClr val="bg1"/>
                          </a:solidFill>
                          <a:effectLst/>
                        </a:rPr>
                        <a:t>Recomendación</a:t>
                      </a:r>
                      <a:endParaRPr lang="es-ES" sz="1200" b="0" i="0" u="none" strike="noStrike" dirty="0">
                        <a:solidFill>
                          <a:schemeClr val="bg1"/>
                        </a:solidFill>
                        <a:effectLst/>
                        <a:latin typeface="Segoe UI" panose="020B0502040204020203" pitchFamily="34" charset="0"/>
                      </a:endParaRPr>
                    </a:p>
                  </a:txBody>
                  <a:tcPr>
                    <a:solidFill>
                      <a:srgbClr val="6DC2E9"/>
                    </a:solidFill>
                  </a:tcPr>
                </a:tc>
                <a:extLst>
                  <a:ext uri="{0D108BD9-81ED-4DB2-BD59-A6C34878D82A}">
                    <a16:rowId xmlns:a16="http://schemas.microsoft.com/office/drawing/2014/main" val="1988121711"/>
                  </a:ext>
                </a:extLst>
              </a:tr>
              <a:tr h="185421">
                <a:tc>
                  <a:txBody>
                    <a:bodyPr/>
                    <a:lstStyle/>
                    <a:p>
                      <a:pPr algn="l" fontAlgn="t"/>
                      <a:r>
                        <a:rPr lang="es-ES" sz="1200" u="none" strike="noStrike" dirty="0" err="1">
                          <a:effectLst/>
                        </a:rPr>
                        <a:t>Resource</a:t>
                      </a:r>
                      <a:r>
                        <a:rPr lang="es-ES" sz="1200" u="none" strike="noStrike" dirty="0">
                          <a:effectLst/>
                        </a:rPr>
                        <a:t> Manager</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Control de acceso basado en rol para recursos clásicos</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Puesto que el identificador URI de los recursos se modifica después de la migración, se recomienda planear las actualizaciones de directiva del control de acceso basado en rol que deben producirse después de la migración.</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450672229"/>
                  </a:ext>
                </a:extLst>
              </a:tr>
              <a:tr h="0">
                <a:tc>
                  <a:txBody>
                    <a:bodyPr/>
                    <a:lstStyle/>
                    <a:p>
                      <a:pPr algn="l" fontAlgn="t"/>
                      <a:r>
                        <a:rPr lang="es-ES" sz="1200" u="none" strike="noStrike" dirty="0">
                          <a:effectLst/>
                        </a:rPr>
                        <a:t>Proceso</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Varias subredes asociadas con una máquina virtual</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a:effectLst/>
                        </a:rPr>
                        <a:t>Actualice la configuración de la subred para que solo haga referencia a las subredes.</a:t>
                      </a:r>
                      <a:endParaRPr lang="es-ES" sz="1200" b="0" i="0" u="none" strike="noStrike">
                        <a:solidFill>
                          <a:srgbClr val="505050"/>
                        </a:solidFill>
                        <a:effectLst/>
                        <a:latin typeface="Segoe UI" panose="020B0502040204020203" pitchFamily="34" charset="0"/>
                      </a:endParaRPr>
                    </a:p>
                  </a:txBody>
                  <a:tcPr/>
                </a:tc>
                <a:extLst>
                  <a:ext uri="{0D108BD9-81ED-4DB2-BD59-A6C34878D82A}">
                    <a16:rowId xmlns:a16="http://schemas.microsoft.com/office/drawing/2014/main" val="1494690380"/>
                  </a:ext>
                </a:extLst>
              </a:tr>
              <a:tr h="0">
                <a:tc>
                  <a:txBody>
                    <a:bodyPr/>
                    <a:lstStyle/>
                    <a:p>
                      <a:pPr algn="l" fontAlgn="t"/>
                      <a:r>
                        <a:rPr lang="es-ES" sz="1200" u="none" strike="noStrike">
                          <a:effectLst/>
                        </a:rPr>
                        <a:t>Proceso</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Máquinas virtuales que pertenecen a una red virtual, pero no tienen una subred explícita asignada</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a:effectLst/>
                        </a:rPr>
                        <a:t>Opcionalmente, puede eliminar la máquina virtual.</a:t>
                      </a:r>
                      <a:endParaRPr lang="es-ES" sz="1200" b="0" i="0" u="none" strike="noStrike">
                        <a:solidFill>
                          <a:srgbClr val="505050"/>
                        </a:solidFill>
                        <a:effectLst/>
                        <a:latin typeface="Segoe UI" panose="020B0502040204020203" pitchFamily="34" charset="0"/>
                      </a:endParaRPr>
                    </a:p>
                  </a:txBody>
                  <a:tcPr/>
                </a:tc>
                <a:extLst>
                  <a:ext uri="{0D108BD9-81ED-4DB2-BD59-A6C34878D82A}">
                    <a16:rowId xmlns:a16="http://schemas.microsoft.com/office/drawing/2014/main" val="3269026737"/>
                  </a:ext>
                </a:extLst>
              </a:tr>
              <a:tr h="185421">
                <a:tc>
                  <a:txBody>
                    <a:bodyPr/>
                    <a:lstStyle/>
                    <a:p>
                      <a:pPr algn="l" fontAlgn="t"/>
                      <a:r>
                        <a:rPr lang="es-ES" sz="1200" u="none" strike="noStrike">
                          <a:effectLst/>
                        </a:rPr>
                        <a:t>Proceso</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Máquinas virtuales que tienen alertas, directivas de escalado automático</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a:effectLst/>
                        </a:rPr>
                        <a:t>Se efectúa la migración y se descartan estos valores. Es muy recomendable evaluar el entorno antes de realizar la migración. Como alternativa, puede reconfigurar los valores de las alertas una vez completada la migración.</a:t>
                      </a:r>
                      <a:endParaRPr lang="es-ES" sz="1200" b="0" i="0" u="none" strike="noStrike">
                        <a:solidFill>
                          <a:srgbClr val="505050"/>
                        </a:solidFill>
                        <a:effectLst/>
                        <a:latin typeface="Segoe UI" panose="020B0502040204020203" pitchFamily="34" charset="0"/>
                      </a:endParaRPr>
                    </a:p>
                  </a:txBody>
                  <a:tcPr/>
                </a:tc>
                <a:extLst>
                  <a:ext uri="{0D108BD9-81ED-4DB2-BD59-A6C34878D82A}">
                    <a16:rowId xmlns:a16="http://schemas.microsoft.com/office/drawing/2014/main" val="3545402408"/>
                  </a:ext>
                </a:extLst>
              </a:tr>
              <a:tr h="148336">
                <a:tc>
                  <a:txBody>
                    <a:bodyPr/>
                    <a:lstStyle/>
                    <a:p>
                      <a:pPr algn="l" fontAlgn="t"/>
                      <a:r>
                        <a:rPr lang="es-ES" sz="1200" u="none" strike="noStrike">
                          <a:effectLst/>
                        </a:rPr>
                        <a:t>Proceso</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Extensiones XML de máquina virtual (</a:t>
                      </a:r>
                      <a:r>
                        <a:rPr lang="es-ES" sz="1200" u="none" strike="noStrike" dirty="0" err="1">
                          <a:effectLst/>
                        </a:rPr>
                        <a:t>BGInfo</a:t>
                      </a:r>
                      <a:r>
                        <a:rPr lang="es-ES" sz="1200" u="none" strike="noStrike" dirty="0">
                          <a:effectLst/>
                        </a:rPr>
                        <a:t> 1.*, depurador de Visual Studio, Web </a:t>
                      </a:r>
                      <a:r>
                        <a:rPr lang="es-ES" sz="1200" u="none" strike="noStrike" dirty="0" err="1">
                          <a:effectLst/>
                        </a:rPr>
                        <a:t>Deploy</a:t>
                      </a:r>
                      <a:r>
                        <a:rPr lang="es-ES" sz="1200" u="none" strike="noStrike" dirty="0">
                          <a:effectLst/>
                        </a:rPr>
                        <a:t> y depuración remota)</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ya que no es compatible. Se recomienda que quite estas extensiones de la máquina virtual para continuar la migración o se quitarán automáticamente durante el proceso.</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1345341340"/>
                  </a:ext>
                </a:extLst>
              </a:tr>
              <a:tr h="0">
                <a:tc>
                  <a:txBody>
                    <a:bodyPr/>
                    <a:lstStyle/>
                    <a:p>
                      <a:pPr algn="l" fontAlgn="t"/>
                      <a:r>
                        <a:rPr lang="es-ES" sz="1200" u="none" strike="noStrike" dirty="0">
                          <a:effectLst/>
                        </a:rPr>
                        <a:t>Proceso</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a:effectLst/>
                        </a:rPr>
                        <a:t>Servicios en la nube que contienen roles web y de trabajo</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Actualmente no se admite.</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3353363913"/>
                  </a:ext>
                </a:extLst>
              </a:tr>
              <a:tr h="0">
                <a:tc>
                  <a:txBody>
                    <a:bodyPr/>
                    <a:lstStyle/>
                    <a:p>
                      <a:pPr algn="l" fontAlgn="t"/>
                      <a:r>
                        <a:rPr lang="es-ES" sz="1200" u="none" strike="noStrike">
                          <a:effectLst/>
                        </a:rPr>
                        <a:t>Red</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a:effectLst/>
                        </a:rPr>
                        <a:t>Redes virtuales que contienen máquinas virtuales y roles web y de trabajo</a:t>
                      </a:r>
                      <a:endParaRPr lang="es-ES" sz="1200" b="0" i="0" u="none" strike="noStrike">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Actualmente no se admite.</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235127425"/>
                  </a:ext>
                </a:extLst>
              </a:tr>
              <a:tr h="0">
                <a:tc>
                  <a:txBody>
                    <a:bodyPr/>
                    <a:lstStyle/>
                    <a:p>
                      <a:pPr algn="l" fontAlgn="t"/>
                      <a:r>
                        <a:rPr lang="es-ES" sz="1200" u="none" strike="noStrike" dirty="0">
                          <a:effectLst/>
                        </a:rPr>
                        <a:t>Azure Web Apps</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Redes virtuales que contienen entornos del Servicio de aplicaciones</a:t>
                      </a:r>
                      <a:endParaRPr lang="es-ES" sz="1200" b="0" i="0" u="none" strike="noStrike" dirty="0">
                        <a:solidFill>
                          <a:srgbClr val="505050"/>
                        </a:solidFill>
                        <a:effectLst/>
                        <a:latin typeface="Segoe UI" panose="020B0502040204020203" pitchFamily="34" charset="0"/>
                      </a:endParaRPr>
                    </a:p>
                  </a:txBody>
                  <a:tcPr/>
                </a:tc>
                <a:tc>
                  <a:txBody>
                    <a:bodyPr/>
                    <a:lstStyle/>
                    <a:p>
                      <a:pPr algn="l" fontAlgn="t"/>
                      <a:r>
                        <a:rPr lang="es-ES" sz="1200" u="none" strike="noStrike" dirty="0">
                          <a:effectLst/>
                        </a:rPr>
                        <a:t>Actualmente no se admite.</a:t>
                      </a:r>
                      <a:endParaRPr lang="es-ES" sz="1200" b="0" i="0" u="none" strike="noStrike" dirty="0">
                        <a:solidFill>
                          <a:srgbClr val="505050"/>
                        </a:solidFill>
                        <a:effectLst/>
                        <a:latin typeface="Segoe UI" panose="020B0502040204020203" pitchFamily="34" charset="0"/>
                      </a:endParaRPr>
                    </a:p>
                  </a:txBody>
                  <a:tcPr/>
                </a:tc>
                <a:extLst>
                  <a:ext uri="{0D108BD9-81ED-4DB2-BD59-A6C34878D82A}">
                    <a16:rowId xmlns:a16="http://schemas.microsoft.com/office/drawing/2014/main" val="382566316"/>
                  </a:ext>
                </a:extLst>
              </a:tr>
            </a:tbl>
          </a:graphicData>
        </a:graphic>
      </p:graphicFrame>
    </p:spTree>
    <p:extLst>
      <p:ext uri="{BB962C8B-B14F-4D97-AF65-F5344CB8AC3E}">
        <p14:creationId xmlns:p14="http://schemas.microsoft.com/office/powerpoint/2010/main" val="74023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Proveedor</a:t>
            </a:r>
            <a:r>
              <a:rPr lang="en-US" dirty="0"/>
              <a:t> de </a:t>
            </a:r>
            <a:r>
              <a:rPr lang="en-US" dirty="0" err="1"/>
              <a:t>Migraciones</a:t>
            </a:r>
            <a:endParaRPr lang="en-US" dirty="0"/>
          </a:p>
        </p:txBody>
      </p:sp>
      <p:sp>
        <p:nvSpPr>
          <p:cNvPr id="6" name="Text Placeholder 5"/>
          <p:cNvSpPr>
            <a:spLocks noGrp="1"/>
          </p:cNvSpPr>
          <p:nvPr>
            <p:ph type="body" sz="quarter" idx="10"/>
          </p:nvPr>
        </p:nvSpPr>
        <p:spPr>
          <a:xfrm>
            <a:off x="274638" y="1212850"/>
            <a:ext cx="11887200" cy="2431435"/>
          </a:xfrm>
        </p:spPr>
        <p:txBody>
          <a:bodyPr/>
          <a:lstStyle/>
          <a:p>
            <a:r>
              <a:rPr lang="en-US" dirty="0" err="1"/>
              <a:t>Consideraciones</a:t>
            </a:r>
            <a:r>
              <a:rPr lang="en-US" dirty="0"/>
              <a:t> </a:t>
            </a:r>
            <a:r>
              <a:rPr lang="en-US" dirty="0" err="1"/>
              <a:t>iniciales</a:t>
            </a:r>
            <a:endParaRPr lang="en-US" dirty="0"/>
          </a:p>
          <a:p>
            <a:pPr lvl="1"/>
            <a:r>
              <a:rPr lang="en-US" dirty="0"/>
              <a:t>Se </a:t>
            </a:r>
            <a:r>
              <a:rPr lang="en-US" dirty="0" err="1"/>
              <a:t>deben</a:t>
            </a:r>
            <a:r>
              <a:rPr lang="en-US" dirty="0"/>
              <a:t> </a:t>
            </a:r>
            <a:r>
              <a:rPr lang="en-US" dirty="0" err="1"/>
              <a:t>actualizar</a:t>
            </a:r>
            <a:r>
              <a:rPr lang="en-US" dirty="0"/>
              <a:t> las</a:t>
            </a:r>
            <a:r>
              <a:rPr lang="es-ES" dirty="0"/>
              <a:t> automatizaciones y herramientas al finalizar la migración</a:t>
            </a:r>
          </a:p>
          <a:p>
            <a:r>
              <a:rPr lang="en-US" dirty="0" err="1"/>
              <a:t>Posibles</a:t>
            </a:r>
            <a:r>
              <a:rPr lang="en-US" dirty="0"/>
              <a:t> </a:t>
            </a:r>
            <a:r>
              <a:rPr lang="en-US" dirty="0" err="1"/>
              <a:t>interrupciones</a:t>
            </a:r>
            <a:r>
              <a:rPr lang="en-US" dirty="0"/>
              <a:t> del </a:t>
            </a:r>
            <a:r>
              <a:rPr lang="en-US" dirty="0" err="1"/>
              <a:t>servicio</a:t>
            </a:r>
            <a:endParaRPr lang="en-US" dirty="0"/>
          </a:p>
          <a:p>
            <a:pPr lvl="1"/>
            <a:r>
              <a:rPr lang="es-ES" b="1" dirty="0"/>
              <a:t>Plano de administración</a:t>
            </a:r>
            <a:r>
              <a:rPr lang="es-ES" dirty="0"/>
              <a:t>: no afectan a la </a:t>
            </a:r>
            <a:r>
              <a:rPr lang="es-ES" dirty="0" err="1"/>
              <a:t>conexion</a:t>
            </a:r>
            <a:r>
              <a:rPr lang="es-ES" dirty="0"/>
              <a:t> con la instancia</a:t>
            </a:r>
          </a:p>
          <a:p>
            <a:pPr lvl="1"/>
            <a:r>
              <a:rPr lang="es-ES" b="1" dirty="0"/>
              <a:t>Plano de datos</a:t>
            </a:r>
            <a:r>
              <a:rPr lang="es-ES" dirty="0"/>
              <a:t>: operaciones que no pasan por la API de administración</a:t>
            </a:r>
          </a:p>
        </p:txBody>
      </p:sp>
    </p:spTree>
    <p:extLst>
      <p:ext uri="{BB962C8B-B14F-4D97-AF65-F5344CB8AC3E}">
        <p14:creationId xmlns:p14="http://schemas.microsoft.com/office/powerpoint/2010/main" val="53337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 </a:t>
            </a:r>
            <a:r>
              <a:rPr lang="en-US" dirty="0" err="1"/>
              <a:t>experiencia</a:t>
            </a:r>
            <a:r>
              <a:rPr lang="en-US" dirty="0"/>
              <a:t> de </a:t>
            </a:r>
            <a:r>
              <a:rPr lang="en-US" dirty="0" err="1"/>
              <a:t>migración</a:t>
            </a:r>
            <a:endParaRPr lang="en-US" dirty="0"/>
          </a:p>
        </p:txBody>
      </p:sp>
      <p:sp>
        <p:nvSpPr>
          <p:cNvPr id="6" name="Text Placeholder 5"/>
          <p:cNvSpPr>
            <a:spLocks noGrp="1"/>
          </p:cNvSpPr>
          <p:nvPr>
            <p:ph type="body" sz="quarter" idx="10"/>
          </p:nvPr>
        </p:nvSpPr>
        <p:spPr>
          <a:xfrm>
            <a:off x="274638" y="1212850"/>
            <a:ext cx="11887200" cy="5139869"/>
          </a:xfrm>
        </p:spPr>
        <p:txBody>
          <a:bodyPr/>
          <a:lstStyle/>
          <a:p>
            <a:r>
              <a:rPr lang="en-US" dirty="0" err="1"/>
              <a:t>Validación</a:t>
            </a:r>
            <a:endParaRPr lang="en-US" dirty="0"/>
          </a:p>
          <a:p>
            <a:pPr lvl="1"/>
            <a:r>
              <a:rPr lang="en-US" dirty="0"/>
              <a:t>Se </a:t>
            </a:r>
            <a:r>
              <a:rPr lang="en-US" dirty="0" err="1"/>
              <a:t>usa</a:t>
            </a:r>
            <a:r>
              <a:rPr lang="en-US" dirty="0"/>
              <a:t> con </a:t>
            </a:r>
            <a:r>
              <a:rPr lang="en-US" dirty="0" err="1"/>
              <a:t>una</a:t>
            </a:r>
            <a:r>
              <a:rPr lang="en-US" dirty="0"/>
              <a:t> Red Virtual o </a:t>
            </a:r>
            <a:r>
              <a:rPr lang="en-US" dirty="0" err="1"/>
              <a:t>Servicio</a:t>
            </a:r>
            <a:r>
              <a:rPr lang="en-US" dirty="0"/>
              <a:t> para </a:t>
            </a:r>
            <a:r>
              <a:rPr lang="en-US" dirty="0" err="1"/>
              <a:t>comprobar</a:t>
            </a:r>
            <a:r>
              <a:rPr lang="en-US" dirty="0"/>
              <a:t> la </a:t>
            </a:r>
            <a:r>
              <a:rPr lang="en-US" dirty="0" err="1"/>
              <a:t>compatibilidad</a:t>
            </a:r>
            <a:r>
              <a:rPr lang="en-US" dirty="0"/>
              <a:t> con el </a:t>
            </a:r>
            <a:r>
              <a:rPr lang="en-US" dirty="0" err="1"/>
              <a:t>servicio</a:t>
            </a:r>
            <a:endParaRPr lang="en-US" dirty="0"/>
          </a:p>
          <a:p>
            <a:r>
              <a:rPr lang="en-US" dirty="0" err="1"/>
              <a:t>Preparación</a:t>
            </a:r>
            <a:endParaRPr lang="en-US" dirty="0"/>
          </a:p>
          <a:p>
            <a:pPr lvl="1"/>
            <a:r>
              <a:rPr lang="en-US" dirty="0"/>
              <a:t>Se </a:t>
            </a:r>
            <a:r>
              <a:rPr lang="en-US" dirty="0" err="1"/>
              <a:t>usa</a:t>
            </a:r>
            <a:r>
              <a:rPr lang="en-US" dirty="0"/>
              <a:t> para </a:t>
            </a:r>
            <a:r>
              <a:rPr lang="en-US" dirty="0" err="1"/>
              <a:t>simular</a:t>
            </a:r>
            <a:r>
              <a:rPr lang="en-US" dirty="0"/>
              <a:t> la </a:t>
            </a:r>
            <a:r>
              <a:rPr lang="en-US" dirty="0" err="1"/>
              <a:t>transformacion</a:t>
            </a:r>
            <a:r>
              <a:rPr lang="en-US" dirty="0"/>
              <a:t> de </a:t>
            </a:r>
            <a:r>
              <a:rPr lang="en-US" dirty="0" err="1"/>
              <a:t>los</a:t>
            </a:r>
            <a:r>
              <a:rPr lang="en-US" dirty="0"/>
              <a:t> </a:t>
            </a:r>
            <a:r>
              <a:rPr lang="en-US" dirty="0" err="1"/>
              <a:t>recursos</a:t>
            </a:r>
            <a:r>
              <a:rPr lang="en-US" dirty="0"/>
              <a:t>.</a:t>
            </a:r>
          </a:p>
          <a:p>
            <a:pPr lvl="1"/>
            <a:r>
              <a:rPr lang="en-US" dirty="0"/>
              <a:t>Si no hay </a:t>
            </a:r>
            <a:r>
              <a:rPr lang="en-US" dirty="0" err="1"/>
              <a:t>errores</a:t>
            </a:r>
            <a:r>
              <a:rPr lang="en-US" dirty="0"/>
              <a:t> Azure </a:t>
            </a:r>
            <a:r>
              <a:rPr lang="en-US" dirty="0" err="1"/>
              <a:t>bloquea</a:t>
            </a:r>
            <a:r>
              <a:rPr lang="en-US" dirty="0"/>
              <a:t> el </a:t>
            </a:r>
            <a:r>
              <a:rPr lang="en-US" dirty="0" err="1"/>
              <a:t>plano</a:t>
            </a:r>
            <a:r>
              <a:rPr lang="en-US" dirty="0"/>
              <a:t> de </a:t>
            </a:r>
            <a:r>
              <a:rPr lang="en-US" dirty="0" err="1"/>
              <a:t>administracion</a:t>
            </a:r>
            <a:endParaRPr lang="en-US" dirty="0"/>
          </a:p>
          <a:p>
            <a:pPr lvl="1"/>
            <a:r>
              <a:rPr lang="en-US" dirty="0"/>
              <a:t>Las VMs que no </a:t>
            </a:r>
            <a:r>
              <a:rPr lang="en-US" dirty="0" err="1"/>
              <a:t>estan</a:t>
            </a:r>
            <a:r>
              <a:rPr lang="en-US" dirty="0"/>
              <a:t> </a:t>
            </a:r>
            <a:r>
              <a:rPr lang="en-US" dirty="0" err="1"/>
              <a:t>en</a:t>
            </a:r>
            <a:r>
              <a:rPr lang="en-US" dirty="0"/>
              <a:t> </a:t>
            </a:r>
            <a:r>
              <a:rPr lang="en-US" dirty="0" err="1"/>
              <a:t>Vnet</a:t>
            </a:r>
            <a:r>
              <a:rPr lang="en-US" dirty="0"/>
              <a:t> se </a:t>
            </a:r>
            <a:r>
              <a:rPr lang="en-US" dirty="0" err="1"/>
              <a:t>detienen</a:t>
            </a:r>
            <a:r>
              <a:rPr lang="en-US" dirty="0"/>
              <a:t> y </a:t>
            </a:r>
            <a:r>
              <a:rPr lang="en-US" dirty="0" err="1"/>
              <a:t>desasignan</a:t>
            </a:r>
            <a:endParaRPr lang="en-US" dirty="0"/>
          </a:p>
          <a:p>
            <a:pPr lvl="1"/>
            <a:r>
              <a:rPr lang="en-US" dirty="0"/>
              <a:t>Azure </a:t>
            </a:r>
            <a:r>
              <a:rPr lang="en-US" dirty="0" err="1"/>
              <a:t>crea</a:t>
            </a:r>
            <a:r>
              <a:rPr lang="en-US" dirty="0"/>
              <a:t> un </a:t>
            </a:r>
            <a:r>
              <a:rPr lang="en-US" dirty="0" err="1"/>
              <a:t>grupo</a:t>
            </a:r>
            <a:r>
              <a:rPr lang="en-US" dirty="0"/>
              <a:t> </a:t>
            </a:r>
            <a:r>
              <a:rPr lang="en-US" dirty="0">
                <a:solidFill>
                  <a:srgbClr val="C00000"/>
                </a:solidFill>
              </a:rPr>
              <a:t>&lt;</a:t>
            </a:r>
            <a:r>
              <a:rPr lang="es-ES" dirty="0" err="1">
                <a:solidFill>
                  <a:srgbClr val="C00000"/>
                </a:solidFill>
              </a:rPr>
              <a:t>cloud-service-name</a:t>
            </a:r>
            <a:r>
              <a:rPr lang="es-ES" dirty="0">
                <a:solidFill>
                  <a:srgbClr val="C00000"/>
                </a:solidFill>
              </a:rPr>
              <a:t>&gt;-</a:t>
            </a:r>
            <a:r>
              <a:rPr lang="es-ES" dirty="0" err="1">
                <a:solidFill>
                  <a:srgbClr val="C00000"/>
                </a:solidFill>
              </a:rPr>
              <a:t>migrated</a:t>
            </a:r>
            <a:endParaRPr lang="en-US" dirty="0">
              <a:solidFill>
                <a:srgbClr val="C00000"/>
              </a:solidFill>
            </a:endParaRPr>
          </a:p>
          <a:p>
            <a:r>
              <a:rPr lang="en-US" dirty="0" err="1"/>
              <a:t>Comprobación</a:t>
            </a:r>
            <a:r>
              <a:rPr lang="en-US" dirty="0"/>
              <a:t> (manual)</a:t>
            </a:r>
          </a:p>
          <a:p>
            <a:pPr lvl="1"/>
            <a:r>
              <a:rPr lang="en-US" dirty="0" err="1"/>
              <a:t>Permite</a:t>
            </a:r>
            <a:r>
              <a:rPr lang="en-US" dirty="0"/>
              <a:t> </a:t>
            </a:r>
            <a:r>
              <a:rPr lang="en-US" dirty="0" err="1"/>
              <a:t>hacer</a:t>
            </a:r>
            <a:r>
              <a:rPr lang="en-US" dirty="0"/>
              <a:t> </a:t>
            </a:r>
            <a:r>
              <a:rPr lang="en-US" dirty="0" err="1"/>
              <a:t>pruebas</a:t>
            </a:r>
            <a:r>
              <a:rPr lang="en-US" dirty="0"/>
              <a:t> de </a:t>
            </a:r>
            <a:r>
              <a:rPr lang="en-US" dirty="0" err="1"/>
              <a:t>los</a:t>
            </a:r>
            <a:r>
              <a:rPr lang="en-US" dirty="0"/>
              <a:t> </a:t>
            </a:r>
            <a:r>
              <a:rPr lang="en-US" dirty="0" err="1"/>
              <a:t>planos</a:t>
            </a:r>
            <a:r>
              <a:rPr lang="en-US" dirty="0"/>
              <a:t> de </a:t>
            </a:r>
            <a:r>
              <a:rPr lang="en-US" dirty="0" err="1"/>
              <a:t>administracion</a:t>
            </a:r>
            <a:r>
              <a:rPr lang="en-US" dirty="0"/>
              <a:t> y </a:t>
            </a:r>
            <a:r>
              <a:rPr lang="en-US" dirty="0" err="1"/>
              <a:t>datos</a:t>
            </a:r>
            <a:endParaRPr lang="en-US" dirty="0"/>
          </a:p>
          <a:p>
            <a:r>
              <a:rPr lang="en-US" dirty="0" err="1"/>
              <a:t>Confirmar</a:t>
            </a:r>
            <a:r>
              <a:rPr lang="en-US" dirty="0"/>
              <a:t> o </a:t>
            </a:r>
            <a:r>
              <a:rPr lang="en-US" dirty="0" err="1"/>
              <a:t>cancelar</a:t>
            </a:r>
            <a:endParaRPr lang="en-US" dirty="0"/>
          </a:p>
          <a:p>
            <a:pPr lvl="1"/>
            <a:r>
              <a:rPr lang="en-US" dirty="0" err="1"/>
              <a:t>Estos</a:t>
            </a:r>
            <a:r>
              <a:rPr lang="en-US" dirty="0"/>
              <a:t> </a:t>
            </a:r>
            <a:r>
              <a:rPr lang="en-US" dirty="0" err="1"/>
              <a:t>procesos</a:t>
            </a:r>
            <a:r>
              <a:rPr lang="en-US" dirty="0"/>
              <a:t> no </a:t>
            </a:r>
            <a:r>
              <a:rPr lang="en-US" dirty="0" err="1"/>
              <a:t>tienen</a:t>
            </a:r>
            <a:r>
              <a:rPr lang="en-US" dirty="0"/>
              <a:t> </a:t>
            </a:r>
            <a:r>
              <a:rPr lang="en-US" dirty="0" err="1"/>
              <a:t>retorno</a:t>
            </a:r>
            <a:endParaRPr lang="es-ES" dirty="0"/>
          </a:p>
        </p:txBody>
      </p:sp>
      <p:pic>
        <p:nvPicPr>
          <p:cNvPr id="8" name="Imagen 7"/>
          <p:cNvPicPr>
            <a:picLocks noChangeAspect="1"/>
          </p:cNvPicPr>
          <p:nvPr/>
        </p:nvPicPr>
        <p:blipFill>
          <a:blip r:embed="rId3"/>
          <a:stretch>
            <a:fillRect/>
          </a:stretch>
        </p:blipFill>
        <p:spPr>
          <a:xfrm>
            <a:off x="8172422" y="3421062"/>
            <a:ext cx="3806853" cy="2687191"/>
          </a:xfrm>
          <a:prstGeom prst="rect">
            <a:avLst/>
          </a:prstGeom>
        </p:spPr>
      </p:pic>
    </p:spTree>
    <p:extLst>
      <p:ext uri="{BB962C8B-B14F-4D97-AF65-F5344CB8AC3E}">
        <p14:creationId xmlns:p14="http://schemas.microsoft.com/office/powerpoint/2010/main" val="45554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1000"/>
                                        <p:tgtEl>
                                          <p:spTgt spid="6">
                                            <p:txEl>
                                              <p:pRg st="1" end="1"/>
                                            </p:txEl>
                                          </p:spTgt>
                                        </p:tgtEl>
                                      </p:cBhvr>
                                    </p:animEffect>
                                    <p:anim calcmode="lin" valueType="num">
                                      <p:cBhvr>
                                        <p:cTn id="1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1000"/>
                                        <p:tgtEl>
                                          <p:spTgt spid="6">
                                            <p:txEl>
                                              <p:pRg st="2" end="2"/>
                                            </p:txEl>
                                          </p:spTgt>
                                        </p:tgtEl>
                                      </p:cBhvr>
                                    </p:animEffect>
                                    <p:anim calcmode="lin" valueType="num">
                                      <p:cBhvr>
                                        <p:cTn id="2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1000"/>
                                        <p:tgtEl>
                                          <p:spTgt spid="6">
                                            <p:txEl>
                                              <p:pRg st="3" end="3"/>
                                            </p:txEl>
                                          </p:spTgt>
                                        </p:tgtEl>
                                      </p:cBhvr>
                                    </p:animEffect>
                                    <p:anim calcmode="lin" valueType="num">
                                      <p:cBhvr>
                                        <p:cTn id="3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1000"/>
                                        <p:tgtEl>
                                          <p:spTgt spid="6">
                                            <p:txEl>
                                              <p:pRg st="4" end="4"/>
                                            </p:txEl>
                                          </p:spTgt>
                                        </p:tgtEl>
                                      </p:cBhvr>
                                    </p:animEffect>
                                    <p:anim calcmode="lin" valueType="num">
                                      <p:cBhvr>
                                        <p:cTn id="3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xEl>
                                              <p:pRg st="5" end="5"/>
                                            </p:txEl>
                                          </p:spTgt>
                                        </p:tgtEl>
                                        <p:attrNameLst>
                                          <p:attrName>style.visibility</p:attrName>
                                        </p:attrNameLst>
                                      </p:cBhvr>
                                      <p:to>
                                        <p:strVal val="visible"/>
                                      </p:to>
                                    </p:set>
                                    <p:animEffect transition="in" filter="fade">
                                      <p:cBhvr>
                                        <p:cTn id="44" dur="1000"/>
                                        <p:tgtEl>
                                          <p:spTgt spid="6">
                                            <p:txEl>
                                              <p:pRg st="5" end="5"/>
                                            </p:txEl>
                                          </p:spTgt>
                                        </p:tgtEl>
                                      </p:cBhvr>
                                    </p:animEffect>
                                    <p:anim calcmode="lin" valueType="num">
                                      <p:cBhvr>
                                        <p:cTn id="4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Effect transition="in" filter="fade">
                                      <p:cBhvr>
                                        <p:cTn id="51" dur="1000"/>
                                        <p:tgtEl>
                                          <p:spTgt spid="6">
                                            <p:txEl>
                                              <p:pRg st="6" end="6"/>
                                            </p:txEl>
                                          </p:spTgt>
                                        </p:tgtEl>
                                      </p:cBhvr>
                                    </p:animEffect>
                                    <p:anim calcmode="lin" valueType="num">
                                      <p:cBhvr>
                                        <p:cTn id="5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6">
                                            <p:txEl>
                                              <p:pRg st="7" end="7"/>
                                            </p:txEl>
                                          </p:spTgt>
                                        </p:tgtEl>
                                        <p:attrNameLst>
                                          <p:attrName>style.visibility</p:attrName>
                                        </p:attrNameLst>
                                      </p:cBhvr>
                                      <p:to>
                                        <p:strVal val="visible"/>
                                      </p:to>
                                    </p:set>
                                    <p:animEffect transition="in" filter="fade">
                                      <p:cBhvr>
                                        <p:cTn id="58" dur="1000"/>
                                        <p:tgtEl>
                                          <p:spTgt spid="6">
                                            <p:txEl>
                                              <p:pRg st="7" end="7"/>
                                            </p:txEl>
                                          </p:spTgt>
                                        </p:tgtEl>
                                      </p:cBhvr>
                                    </p:animEffect>
                                    <p:anim calcmode="lin" valueType="num">
                                      <p:cBhvr>
                                        <p:cTn id="59"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6">
                                            <p:txEl>
                                              <p:pRg st="8" end="8"/>
                                            </p:txEl>
                                          </p:spTgt>
                                        </p:tgtEl>
                                        <p:attrNameLst>
                                          <p:attrName>style.visibility</p:attrName>
                                        </p:attrNameLst>
                                      </p:cBhvr>
                                      <p:to>
                                        <p:strVal val="visible"/>
                                      </p:to>
                                    </p:set>
                                    <p:animEffect transition="in" filter="fade">
                                      <p:cBhvr>
                                        <p:cTn id="65" dur="1000"/>
                                        <p:tgtEl>
                                          <p:spTgt spid="6">
                                            <p:txEl>
                                              <p:pRg st="8" end="8"/>
                                            </p:txEl>
                                          </p:spTgt>
                                        </p:tgtEl>
                                      </p:cBhvr>
                                    </p:animEffect>
                                    <p:anim calcmode="lin" valueType="num">
                                      <p:cBhvr>
                                        <p:cTn id="66"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7"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6">
                                            <p:txEl>
                                              <p:pRg st="9" end="9"/>
                                            </p:txEl>
                                          </p:spTgt>
                                        </p:tgtEl>
                                        <p:attrNameLst>
                                          <p:attrName>style.visibility</p:attrName>
                                        </p:attrNameLst>
                                      </p:cBhvr>
                                      <p:to>
                                        <p:strVal val="visible"/>
                                      </p:to>
                                    </p:set>
                                    <p:animEffect transition="in" filter="fade">
                                      <p:cBhvr>
                                        <p:cTn id="72" dur="1000"/>
                                        <p:tgtEl>
                                          <p:spTgt spid="6">
                                            <p:txEl>
                                              <p:pRg st="9" end="9"/>
                                            </p:txEl>
                                          </p:spTgt>
                                        </p:tgtEl>
                                      </p:cBhvr>
                                    </p:animEffect>
                                    <p:anim calcmode="lin" valueType="num">
                                      <p:cBhvr>
                                        <p:cTn id="73"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74"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6">
                                            <p:txEl>
                                              <p:pRg st="10" end="10"/>
                                            </p:txEl>
                                          </p:spTgt>
                                        </p:tgtEl>
                                        <p:attrNameLst>
                                          <p:attrName>style.visibility</p:attrName>
                                        </p:attrNameLst>
                                      </p:cBhvr>
                                      <p:to>
                                        <p:strVal val="visible"/>
                                      </p:to>
                                    </p:set>
                                    <p:animEffect transition="in" filter="fade">
                                      <p:cBhvr>
                                        <p:cTn id="79" dur="1000"/>
                                        <p:tgtEl>
                                          <p:spTgt spid="6">
                                            <p:txEl>
                                              <p:pRg st="10" end="10"/>
                                            </p:txEl>
                                          </p:spTgt>
                                        </p:tgtEl>
                                      </p:cBhvr>
                                    </p:animEffect>
                                    <p:anim calcmode="lin" valueType="num">
                                      <p:cBhvr>
                                        <p:cTn id="80"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81"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1015663"/>
          </a:xfrm>
        </p:spPr>
        <p:txBody>
          <a:bodyPr/>
          <a:lstStyle/>
          <a:p>
            <a:r>
              <a:rPr lang="es-ES" dirty="0"/>
              <a:t>Demo</a:t>
            </a:r>
          </a:p>
        </p:txBody>
      </p:sp>
      <p:sp>
        <p:nvSpPr>
          <p:cNvPr id="5" name="Marcador de texto 4"/>
          <p:cNvSpPr>
            <a:spLocks noGrp="1"/>
          </p:cNvSpPr>
          <p:nvPr>
            <p:ph type="body" sz="quarter" idx="12"/>
          </p:nvPr>
        </p:nvSpPr>
        <p:spPr/>
        <p:txBody>
          <a:bodyPr/>
          <a:lstStyle/>
          <a:p>
            <a:r>
              <a:rPr lang="es-ES" dirty="0"/>
              <a:t>Migración soportada en ARM</a:t>
            </a:r>
          </a:p>
        </p:txBody>
      </p:sp>
    </p:spTree>
    <p:extLst>
      <p:ext uri="{BB962C8B-B14F-4D97-AF65-F5344CB8AC3E}">
        <p14:creationId xmlns:p14="http://schemas.microsoft.com/office/powerpoint/2010/main" val="16391285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Resultados con Azure </a:t>
            </a:r>
            <a:r>
              <a:rPr lang="es-ES" dirty="0" err="1"/>
              <a:t>Migration</a:t>
            </a:r>
            <a:r>
              <a:rPr lang="es-ES" dirty="0"/>
              <a:t> Provider</a:t>
            </a:r>
            <a:br>
              <a:rPr lang="es-ES" dirty="0"/>
            </a:br>
            <a:r>
              <a:rPr lang="es-ES" sz="4000" dirty="0">
                <a:gradFill>
                  <a:gsLst>
                    <a:gs pos="0">
                      <a:schemeClr val="tx2"/>
                    </a:gs>
                    <a:gs pos="100000">
                      <a:schemeClr val="tx2"/>
                    </a:gs>
                  </a:gsLst>
                  <a:lin ang="5400000" scaled="0"/>
                </a:gradFill>
              </a:rPr>
              <a:t>Migrando una VM sin Red Virtual</a:t>
            </a:r>
            <a:endParaRPr lang="es-ES" dirty="0"/>
          </a:p>
        </p:txBody>
      </p:sp>
      <p:sp>
        <p:nvSpPr>
          <p:cNvPr id="6" name="Rectángulo 5"/>
          <p:cNvSpPr/>
          <p:nvPr/>
        </p:nvSpPr>
        <p:spPr>
          <a:xfrm>
            <a:off x="350837" y="1897062"/>
            <a:ext cx="3932238" cy="2446824"/>
          </a:xfrm>
          <a:prstGeom prst="rect">
            <a:avLst/>
          </a:prstGeom>
        </p:spPr>
        <p:txBody>
          <a:bodyPr wrap="square">
            <a:spAutoFit/>
          </a:bodyPr>
          <a:lstStyle/>
          <a:p>
            <a:pPr>
              <a:lnSpc>
                <a:spcPct val="150000"/>
              </a:lnSpc>
            </a:pPr>
            <a:r>
              <a:rPr lang="es-ES" dirty="0" err="1">
                <a:solidFill>
                  <a:srgbClr val="0000FF"/>
                </a:solidFill>
                <a:latin typeface="Consolas" panose="020B0609020204030204" pitchFamily="49" charset="0"/>
              </a:rPr>
              <a:t>Get-AzureDeployment</a:t>
            </a:r>
            <a:endParaRPr lang="es-ES" dirty="0">
              <a:solidFill>
                <a:srgbClr val="000000"/>
              </a:solidFill>
              <a:latin typeface="Consolas" panose="020B0609020204030204" pitchFamily="49" charset="0"/>
            </a:endParaRPr>
          </a:p>
          <a:p>
            <a:pPr>
              <a:lnSpc>
                <a:spcPct val="150000"/>
              </a:lnSpc>
            </a:pPr>
            <a:r>
              <a:rPr lang="es-ES" dirty="0" err="1">
                <a:solidFill>
                  <a:srgbClr val="0000FF"/>
                </a:solidFill>
                <a:latin typeface="Consolas" panose="020B0609020204030204" pitchFamily="49" charset="0"/>
              </a:rPr>
              <a:t>Move-AzureService</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Validate</a:t>
            </a:r>
            <a:endParaRPr lang="es-ES" dirty="0"/>
          </a:p>
          <a:p>
            <a:pPr>
              <a:lnSpc>
                <a:spcPct val="150000"/>
              </a:lnSpc>
            </a:pPr>
            <a:r>
              <a:rPr lang="es-ES" dirty="0" err="1">
                <a:solidFill>
                  <a:srgbClr val="0000FF"/>
                </a:solidFill>
                <a:latin typeface="Consolas" panose="020B0609020204030204" pitchFamily="49" charset="0"/>
              </a:rPr>
              <a:t>Move-AzureService</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-Prepare</a:t>
            </a:r>
            <a:endParaRPr lang="es-ES" dirty="0"/>
          </a:p>
          <a:p>
            <a:pPr>
              <a:lnSpc>
                <a:spcPct val="150000"/>
              </a:lnSpc>
            </a:pPr>
            <a:r>
              <a:rPr lang="es-ES" dirty="0" err="1">
                <a:solidFill>
                  <a:srgbClr val="0000FF"/>
                </a:solidFill>
                <a:latin typeface="Consolas" panose="020B0609020204030204" pitchFamily="49" charset="0"/>
              </a:rPr>
              <a:t>Move-AzureService</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Abort</a:t>
            </a:r>
            <a:endParaRPr lang="es-ES" dirty="0"/>
          </a:p>
          <a:p>
            <a:pPr>
              <a:lnSpc>
                <a:spcPct val="150000"/>
              </a:lnSpc>
            </a:pPr>
            <a:r>
              <a:rPr lang="es-ES" dirty="0" err="1">
                <a:solidFill>
                  <a:srgbClr val="0000FF"/>
                </a:solidFill>
                <a:latin typeface="Consolas" panose="020B0609020204030204" pitchFamily="49" charset="0"/>
              </a:rPr>
              <a:t>Move-AzureService</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Commit</a:t>
            </a:r>
            <a:endParaRPr lang="es-ES" dirty="0"/>
          </a:p>
          <a:p>
            <a:endParaRPr lang="es-ES" dirty="0"/>
          </a:p>
        </p:txBody>
      </p:sp>
    </p:spTree>
    <p:extLst>
      <p:ext uri="{BB962C8B-B14F-4D97-AF65-F5344CB8AC3E}">
        <p14:creationId xmlns:p14="http://schemas.microsoft.com/office/powerpoint/2010/main" val="81100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584903" y="350995"/>
            <a:ext cx="7266667" cy="6161905"/>
          </a:xfrm>
          <a:prstGeom prst="rect">
            <a:avLst/>
          </a:prstGeom>
        </p:spPr>
      </p:pic>
      <p:sp>
        <p:nvSpPr>
          <p:cNvPr id="2" name="Title 1"/>
          <p:cNvSpPr>
            <a:spLocks noGrp="1"/>
          </p:cNvSpPr>
          <p:nvPr>
            <p:ph type="title"/>
          </p:nvPr>
        </p:nvSpPr>
        <p:spPr/>
        <p:txBody>
          <a:bodyPr/>
          <a:lstStyle/>
          <a:p>
            <a:r>
              <a:rPr lang="en-US" sz="4000" dirty="0">
                <a:gradFill>
                  <a:gsLst>
                    <a:gs pos="0">
                      <a:schemeClr val="tx2"/>
                    </a:gs>
                    <a:gs pos="100000">
                      <a:schemeClr val="tx2"/>
                    </a:gs>
                  </a:gsLst>
                  <a:lin ang="5400000" scaled="0"/>
                </a:gradFill>
              </a:rPr>
              <a:t>Paso 1</a:t>
            </a:r>
          </a:p>
        </p:txBody>
      </p:sp>
    </p:spTree>
    <p:extLst>
      <p:ext uri="{BB962C8B-B14F-4D97-AF65-F5344CB8AC3E}">
        <p14:creationId xmlns:p14="http://schemas.microsoft.com/office/powerpoint/2010/main" val="375471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0">
                      <a:schemeClr val="tx2"/>
                    </a:gs>
                    <a:gs pos="100000">
                      <a:schemeClr val="tx2"/>
                    </a:gs>
                  </a:gsLst>
                  <a:lin ang="5400000" scaled="0"/>
                </a:gradFill>
              </a:rPr>
              <a:t>Paso 2</a:t>
            </a:r>
          </a:p>
        </p:txBody>
      </p:sp>
      <p:pic>
        <p:nvPicPr>
          <p:cNvPr id="8" name="Imagen 7"/>
          <p:cNvPicPr>
            <a:picLocks noChangeAspect="1"/>
          </p:cNvPicPr>
          <p:nvPr/>
        </p:nvPicPr>
        <p:blipFill>
          <a:blip r:embed="rId3"/>
          <a:stretch>
            <a:fillRect/>
          </a:stretch>
        </p:blipFill>
        <p:spPr>
          <a:xfrm>
            <a:off x="2584903" y="416309"/>
            <a:ext cx="7266667" cy="6161905"/>
          </a:xfrm>
          <a:prstGeom prst="rect">
            <a:avLst/>
          </a:prstGeom>
        </p:spPr>
      </p:pic>
    </p:spTree>
    <p:extLst>
      <p:ext uri="{BB962C8B-B14F-4D97-AF65-F5344CB8AC3E}">
        <p14:creationId xmlns:p14="http://schemas.microsoft.com/office/powerpoint/2010/main" val="203095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Resultados con Azure </a:t>
            </a:r>
            <a:r>
              <a:rPr lang="es-ES" dirty="0" err="1"/>
              <a:t>Migration</a:t>
            </a:r>
            <a:r>
              <a:rPr lang="es-ES" dirty="0"/>
              <a:t> Provider</a:t>
            </a:r>
            <a:br>
              <a:rPr lang="es-ES" dirty="0"/>
            </a:br>
            <a:r>
              <a:rPr lang="es-ES" sz="4000" dirty="0">
                <a:gradFill>
                  <a:gsLst>
                    <a:gs pos="0">
                      <a:schemeClr val="tx2"/>
                    </a:gs>
                    <a:gs pos="100000">
                      <a:schemeClr val="tx2"/>
                    </a:gs>
                  </a:gsLst>
                  <a:lin ang="5400000" scaled="0"/>
                </a:gradFill>
              </a:rPr>
              <a:t>Migrando una cuenta de almacenamiento</a:t>
            </a:r>
            <a:endParaRPr lang="es-ES" dirty="0"/>
          </a:p>
        </p:txBody>
      </p:sp>
      <p:sp>
        <p:nvSpPr>
          <p:cNvPr id="6" name="Rectángulo 5"/>
          <p:cNvSpPr/>
          <p:nvPr/>
        </p:nvSpPr>
        <p:spPr>
          <a:xfrm>
            <a:off x="350836" y="1897062"/>
            <a:ext cx="5410201" cy="2446824"/>
          </a:xfrm>
          <a:prstGeom prst="rect">
            <a:avLst/>
          </a:prstGeom>
        </p:spPr>
        <p:txBody>
          <a:bodyPr wrap="square">
            <a:spAutoFit/>
          </a:bodyPr>
          <a:lstStyle/>
          <a:p>
            <a:pPr>
              <a:lnSpc>
                <a:spcPct val="150000"/>
              </a:lnSpc>
            </a:pPr>
            <a:r>
              <a:rPr lang="es-ES" strike="sngStrike" dirty="0" err="1">
                <a:solidFill>
                  <a:srgbClr val="0000FF"/>
                </a:solidFill>
                <a:latin typeface="Consolas" panose="020B0609020204030204" pitchFamily="49" charset="0"/>
              </a:rPr>
              <a:t>Get-AzureDeployment</a:t>
            </a:r>
            <a:endParaRPr lang="es-ES" strike="sngStrike" dirty="0">
              <a:solidFill>
                <a:srgbClr val="000000"/>
              </a:solidFill>
              <a:latin typeface="Consolas" panose="020B0609020204030204" pitchFamily="49" charset="0"/>
            </a:endParaRPr>
          </a:p>
          <a:p>
            <a:pPr>
              <a:lnSpc>
                <a:spcPct val="150000"/>
              </a:lnSpc>
            </a:pPr>
            <a:r>
              <a:rPr lang="es-ES" strike="sngStrike" dirty="0" err="1">
                <a:solidFill>
                  <a:srgbClr val="0000FF"/>
                </a:solidFill>
                <a:latin typeface="Consolas" panose="020B0609020204030204" pitchFamily="49" charset="0"/>
              </a:rPr>
              <a:t>Move-AzureStorageAccount</a:t>
            </a:r>
            <a:r>
              <a:rPr lang="es-ES" strike="sngStrike" dirty="0">
                <a:solidFill>
                  <a:srgbClr val="000000"/>
                </a:solidFill>
                <a:latin typeface="Consolas" panose="020B0609020204030204" pitchFamily="49" charset="0"/>
              </a:rPr>
              <a:t> </a:t>
            </a:r>
            <a:r>
              <a:rPr lang="es-ES" strike="sngStrike" dirty="0">
                <a:solidFill>
                  <a:srgbClr val="000080"/>
                </a:solidFill>
                <a:latin typeface="Consolas" panose="020B0609020204030204" pitchFamily="49" charset="0"/>
              </a:rPr>
              <a:t>-</a:t>
            </a:r>
            <a:r>
              <a:rPr lang="es-ES" strike="sngStrike" dirty="0" err="1">
                <a:solidFill>
                  <a:srgbClr val="000080"/>
                </a:solidFill>
                <a:latin typeface="Consolas" panose="020B0609020204030204" pitchFamily="49" charset="0"/>
              </a:rPr>
              <a:t>Validate</a:t>
            </a:r>
            <a:endParaRPr lang="es-ES" strike="sngStrike" dirty="0"/>
          </a:p>
          <a:p>
            <a:pPr>
              <a:lnSpc>
                <a:spcPct val="150000"/>
              </a:lnSpc>
            </a:pPr>
            <a:r>
              <a:rPr lang="es-ES" dirty="0" err="1">
                <a:solidFill>
                  <a:srgbClr val="0000FF"/>
                </a:solidFill>
                <a:latin typeface="Consolas" panose="020B0609020204030204" pitchFamily="49" charset="0"/>
              </a:rPr>
              <a:t>Move-AzureStorageAccount</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-Prepare</a:t>
            </a:r>
            <a:endParaRPr lang="es-ES" dirty="0"/>
          </a:p>
          <a:p>
            <a:pPr>
              <a:lnSpc>
                <a:spcPct val="150000"/>
              </a:lnSpc>
            </a:pPr>
            <a:r>
              <a:rPr lang="es-ES" dirty="0" err="1">
                <a:solidFill>
                  <a:srgbClr val="0000FF"/>
                </a:solidFill>
                <a:latin typeface="Consolas" panose="020B0609020204030204" pitchFamily="49" charset="0"/>
              </a:rPr>
              <a:t>Move-AzureStorageAccount</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Abort</a:t>
            </a:r>
            <a:endParaRPr lang="es-ES" dirty="0"/>
          </a:p>
          <a:p>
            <a:pPr>
              <a:lnSpc>
                <a:spcPct val="150000"/>
              </a:lnSpc>
            </a:pPr>
            <a:r>
              <a:rPr lang="es-ES" dirty="0" err="1">
                <a:solidFill>
                  <a:srgbClr val="0000FF"/>
                </a:solidFill>
                <a:latin typeface="Consolas" panose="020B0609020204030204" pitchFamily="49" charset="0"/>
              </a:rPr>
              <a:t>Move-AzureStorageAccount</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Commit</a:t>
            </a:r>
            <a:endParaRPr lang="es-ES" dirty="0"/>
          </a:p>
          <a:p>
            <a:endParaRPr lang="es-ES" dirty="0"/>
          </a:p>
        </p:txBody>
      </p:sp>
    </p:spTree>
    <p:extLst>
      <p:ext uri="{BB962C8B-B14F-4D97-AF65-F5344CB8AC3E}">
        <p14:creationId xmlns:p14="http://schemas.microsoft.com/office/powerpoint/2010/main" val="235918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a:t>Migrando</a:t>
            </a:r>
            <a:r>
              <a:rPr lang="pt-BR" sz="3600" dirty="0"/>
              <a:t> </a:t>
            </a:r>
            <a:r>
              <a:rPr lang="pt-BR" sz="3600" dirty="0" err="1"/>
              <a:t>IaaS</a:t>
            </a:r>
            <a:r>
              <a:rPr lang="pt-BR" sz="3600" dirty="0"/>
              <a:t> </a:t>
            </a:r>
            <a:r>
              <a:rPr lang="pt-BR" sz="3600" dirty="0" err="1"/>
              <a:t>Clásico</a:t>
            </a:r>
            <a:r>
              <a:rPr lang="pt-BR" sz="3600" dirty="0"/>
              <a:t> (ASM) a Azure </a:t>
            </a:r>
            <a:r>
              <a:rPr lang="pt-BR" sz="3600" dirty="0" err="1"/>
              <a:t>Resource</a:t>
            </a:r>
            <a:r>
              <a:rPr lang="pt-BR" sz="3600" dirty="0"/>
              <a:t> Manager (ARM)</a:t>
            </a:r>
            <a:endParaRPr lang="es-ES_tradnl" sz="3600" dirty="0"/>
          </a:p>
        </p:txBody>
      </p:sp>
      <p:sp>
        <p:nvSpPr>
          <p:cNvPr id="3" name="Marcador de texto 2"/>
          <p:cNvSpPr>
            <a:spLocks noGrp="1"/>
          </p:cNvSpPr>
          <p:nvPr>
            <p:ph type="body" sz="quarter" idx="14"/>
          </p:nvPr>
        </p:nvSpPr>
        <p:spPr>
          <a:xfrm>
            <a:off x="1866543" y="3344863"/>
            <a:ext cx="4808895" cy="2067917"/>
          </a:xfrm>
        </p:spPr>
        <p:txBody>
          <a:bodyPr/>
          <a:lstStyle/>
          <a:p>
            <a:r>
              <a:rPr lang="es-ES_tradnl" dirty="0"/>
              <a:t>Alejandro Almeida</a:t>
            </a:r>
          </a:p>
          <a:p>
            <a:r>
              <a:rPr lang="es-ES_tradnl" sz="2000" dirty="0"/>
              <a:t>Cloud Solutions Architect at Intelequia Microsoft Azure Insider / Advisor</a:t>
            </a:r>
            <a:br>
              <a:rPr lang="es-ES_tradnl" sz="2000" dirty="0"/>
            </a:br>
            <a:r>
              <a:rPr lang="es-ES_tradnl" sz="1700" dirty="0"/>
              <a:t>@alejandrolmeida</a:t>
            </a:r>
          </a:p>
          <a:p>
            <a:r>
              <a:rPr lang="es-ES_tradnl" sz="1700" dirty="0"/>
              <a:t>es.linkedin.com/</a:t>
            </a:r>
            <a:r>
              <a:rPr lang="es-ES_tradnl" sz="1700" dirty="0" err="1"/>
              <a:t>alejandroalmeidagarcia</a:t>
            </a:r>
            <a:endParaRPr lang="es-ES_tradnl" sz="1700" dirty="0"/>
          </a:p>
          <a:p>
            <a:endParaRPr lang="es-ES_tradnl" sz="2000" dirty="0"/>
          </a:p>
        </p:txBody>
      </p:sp>
      <p:pic>
        <p:nvPicPr>
          <p:cNvPr id="4" name="Imagen 3"/>
          <p:cNvPicPr>
            <a:picLocks noChangeAspect="1"/>
          </p:cNvPicPr>
          <p:nvPr/>
        </p:nvPicPr>
        <p:blipFill rotWithShape="1">
          <a:blip r:embed="rId2"/>
          <a:srcRect l="38357" t="10781" r="26100" b="23854"/>
          <a:stretch/>
        </p:blipFill>
        <p:spPr>
          <a:xfrm>
            <a:off x="457200" y="3509905"/>
            <a:ext cx="1313660" cy="1358958"/>
          </a:xfrm>
          <a:prstGeom prst="rect">
            <a:avLst/>
          </a:prstGeom>
        </p:spPr>
      </p:pic>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gradFill>
                  <a:gsLst>
                    <a:gs pos="0">
                      <a:schemeClr val="tx2"/>
                    </a:gs>
                    <a:gs pos="100000">
                      <a:schemeClr val="tx2"/>
                    </a:gs>
                  </a:gsLst>
                  <a:lin ang="5400000" scaled="0"/>
                </a:gradFill>
              </a:rPr>
              <a:t>Paso 3</a:t>
            </a:r>
          </a:p>
        </p:txBody>
      </p:sp>
      <p:pic>
        <p:nvPicPr>
          <p:cNvPr id="5" name="Imagen 4"/>
          <p:cNvPicPr>
            <a:picLocks noChangeAspect="1"/>
          </p:cNvPicPr>
          <p:nvPr/>
        </p:nvPicPr>
        <p:blipFill>
          <a:blip r:embed="rId3"/>
          <a:stretch>
            <a:fillRect/>
          </a:stretch>
        </p:blipFill>
        <p:spPr>
          <a:xfrm>
            <a:off x="2584903" y="416309"/>
            <a:ext cx="7266667" cy="6161905"/>
          </a:xfrm>
          <a:prstGeom prst="rect">
            <a:avLst/>
          </a:prstGeom>
        </p:spPr>
      </p:pic>
    </p:spTree>
    <p:extLst>
      <p:ext uri="{BB962C8B-B14F-4D97-AF65-F5344CB8AC3E}">
        <p14:creationId xmlns:p14="http://schemas.microsoft.com/office/powerpoint/2010/main" val="176040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Resultados con Azure </a:t>
            </a:r>
            <a:r>
              <a:rPr lang="es-ES" dirty="0" err="1"/>
              <a:t>Migration</a:t>
            </a:r>
            <a:r>
              <a:rPr lang="es-ES" dirty="0"/>
              <a:t> Provider</a:t>
            </a:r>
            <a:br>
              <a:rPr lang="es-ES" dirty="0"/>
            </a:br>
            <a:r>
              <a:rPr lang="es-ES" sz="4000" dirty="0">
                <a:gradFill>
                  <a:gsLst>
                    <a:gs pos="0">
                      <a:schemeClr val="tx2"/>
                    </a:gs>
                    <a:gs pos="100000">
                      <a:schemeClr val="tx2"/>
                    </a:gs>
                  </a:gsLst>
                  <a:lin ang="5400000" scaled="0"/>
                </a:gradFill>
              </a:rPr>
              <a:t>Migrando una Red Virtual</a:t>
            </a:r>
            <a:endParaRPr lang="es-ES" dirty="0"/>
          </a:p>
        </p:txBody>
      </p:sp>
      <p:sp>
        <p:nvSpPr>
          <p:cNvPr id="3" name="Rectángulo 2"/>
          <p:cNvSpPr/>
          <p:nvPr/>
        </p:nvSpPr>
        <p:spPr>
          <a:xfrm>
            <a:off x="350837" y="1897062"/>
            <a:ext cx="4648200" cy="2446824"/>
          </a:xfrm>
          <a:prstGeom prst="rect">
            <a:avLst/>
          </a:prstGeom>
        </p:spPr>
        <p:txBody>
          <a:bodyPr wrap="square">
            <a:spAutoFit/>
          </a:bodyPr>
          <a:lstStyle/>
          <a:p>
            <a:pPr>
              <a:lnSpc>
                <a:spcPct val="150000"/>
              </a:lnSpc>
            </a:pPr>
            <a:r>
              <a:rPr lang="es-ES" strike="sngStrike" dirty="0" err="1">
                <a:solidFill>
                  <a:srgbClr val="0000FF"/>
                </a:solidFill>
                <a:latin typeface="Consolas" panose="020B0609020204030204" pitchFamily="49" charset="0"/>
              </a:rPr>
              <a:t>Get-AzureDeployment</a:t>
            </a:r>
            <a:endParaRPr lang="es-ES" strike="sngStrike" dirty="0">
              <a:solidFill>
                <a:srgbClr val="000000"/>
              </a:solidFill>
              <a:latin typeface="Consolas" panose="020B0609020204030204" pitchFamily="49" charset="0"/>
            </a:endParaRPr>
          </a:p>
          <a:p>
            <a:pPr>
              <a:lnSpc>
                <a:spcPct val="150000"/>
              </a:lnSpc>
            </a:pPr>
            <a:r>
              <a:rPr lang="es-ES" dirty="0" err="1">
                <a:solidFill>
                  <a:srgbClr val="0000FF"/>
                </a:solidFill>
                <a:latin typeface="Consolas" panose="020B0609020204030204" pitchFamily="49" charset="0"/>
              </a:rPr>
              <a:t>Move-AzureVirtualNetwork</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Validate</a:t>
            </a:r>
            <a:endParaRPr lang="es-ES" dirty="0"/>
          </a:p>
          <a:p>
            <a:pPr>
              <a:lnSpc>
                <a:spcPct val="150000"/>
              </a:lnSpc>
            </a:pPr>
            <a:r>
              <a:rPr lang="es-ES" dirty="0" err="1">
                <a:solidFill>
                  <a:srgbClr val="0000FF"/>
                </a:solidFill>
                <a:latin typeface="Consolas" panose="020B0609020204030204" pitchFamily="49" charset="0"/>
              </a:rPr>
              <a:t>Move-AzureVirtualNetwork</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-Prepare</a:t>
            </a:r>
            <a:endParaRPr lang="es-ES" dirty="0"/>
          </a:p>
          <a:p>
            <a:pPr>
              <a:lnSpc>
                <a:spcPct val="150000"/>
              </a:lnSpc>
            </a:pPr>
            <a:r>
              <a:rPr lang="es-ES" dirty="0" err="1">
                <a:solidFill>
                  <a:srgbClr val="0000FF"/>
                </a:solidFill>
                <a:latin typeface="Consolas" panose="020B0609020204030204" pitchFamily="49" charset="0"/>
              </a:rPr>
              <a:t>Move-AzureVirtualNetwork</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Abort</a:t>
            </a:r>
            <a:endParaRPr lang="es-ES" dirty="0"/>
          </a:p>
          <a:p>
            <a:pPr>
              <a:lnSpc>
                <a:spcPct val="150000"/>
              </a:lnSpc>
            </a:pPr>
            <a:r>
              <a:rPr lang="es-ES" dirty="0" err="1">
                <a:solidFill>
                  <a:srgbClr val="0000FF"/>
                </a:solidFill>
                <a:latin typeface="Consolas" panose="020B0609020204030204" pitchFamily="49" charset="0"/>
              </a:rPr>
              <a:t>Move-AzureVirtualNetwork</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Commit</a:t>
            </a:r>
            <a:endParaRPr lang="es-ES" dirty="0"/>
          </a:p>
          <a:p>
            <a:endParaRPr lang="es-ES" dirty="0"/>
          </a:p>
        </p:txBody>
      </p:sp>
    </p:spTree>
    <p:extLst>
      <p:ext uri="{BB962C8B-B14F-4D97-AF65-F5344CB8AC3E}">
        <p14:creationId xmlns:p14="http://schemas.microsoft.com/office/powerpoint/2010/main" val="114088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sz="4000" dirty="0">
                <a:gradFill>
                  <a:gsLst>
                    <a:gs pos="0">
                      <a:schemeClr val="tx2"/>
                    </a:gs>
                    <a:gs pos="100000">
                      <a:schemeClr val="tx2"/>
                    </a:gs>
                  </a:gsLst>
                  <a:lin ang="5400000" scaled="0"/>
                </a:gradFill>
              </a:rPr>
              <a:t>Paso 1</a:t>
            </a:r>
          </a:p>
        </p:txBody>
      </p:sp>
      <p:pic>
        <p:nvPicPr>
          <p:cNvPr id="6" name="Imagen 5"/>
          <p:cNvPicPr>
            <a:picLocks noChangeAspect="1"/>
          </p:cNvPicPr>
          <p:nvPr/>
        </p:nvPicPr>
        <p:blipFill>
          <a:blip r:embed="rId3"/>
          <a:stretch>
            <a:fillRect/>
          </a:stretch>
        </p:blipFill>
        <p:spPr>
          <a:xfrm>
            <a:off x="2584903" y="416309"/>
            <a:ext cx="7266667" cy="6161905"/>
          </a:xfrm>
          <a:prstGeom prst="rect">
            <a:avLst/>
          </a:prstGeom>
        </p:spPr>
      </p:pic>
    </p:spTree>
    <p:extLst>
      <p:ext uri="{BB962C8B-B14F-4D97-AF65-F5344CB8AC3E}">
        <p14:creationId xmlns:p14="http://schemas.microsoft.com/office/powerpoint/2010/main" val="378217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584903" y="416309"/>
            <a:ext cx="7266667" cy="6161905"/>
          </a:xfrm>
          <a:prstGeom prst="rect">
            <a:avLst/>
          </a:prstGeom>
        </p:spPr>
      </p:pic>
      <p:sp>
        <p:nvSpPr>
          <p:cNvPr id="6" name="Title 1"/>
          <p:cNvSpPr txBox="1">
            <a:spLocks/>
          </p:cNvSpPr>
          <p:nvPr/>
        </p:nvSpPr>
        <p:spPr>
          <a:xfrm>
            <a:off x="274638" y="296864"/>
            <a:ext cx="11887200" cy="91439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4000" dirty="0">
                <a:gradFill>
                  <a:gsLst>
                    <a:gs pos="0">
                      <a:schemeClr val="tx2"/>
                    </a:gs>
                    <a:gs pos="100000">
                      <a:schemeClr val="tx2"/>
                    </a:gs>
                  </a:gsLst>
                  <a:lin ang="5400000" scaled="0"/>
                </a:gradFill>
              </a:rPr>
              <a:t>Paso 2</a:t>
            </a:r>
          </a:p>
        </p:txBody>
      </p:sp>
    </p:spTree>
    <p:extLst>
      <p:ext uri="{BB962C8B-B14F-4D97-AF65-F5344CB8AC3E}">
        <p14:creationId xmlns:p14="http://schemas.microsoft.com/office/powerpoint/2010/main" val="119735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4638" y="296864"/>
            <a:ext cx="11887200" cy="91439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4000" dirty="0">
                <a:gradFill>
                  <a:gsLst>
                    <a:gs pos="0">
                      <a:schemeClr val="tx2"/>
                    </a:gs>
                    <a:gs pos="100000">
                      <a:schemeClr val="tx2"/>
                    </a:gs>
                  </a:gsLst>
                  <a:lin ang="5400000" scaled="0"/>
                </a:gradFill>
              </a:rPr>
              <a:t>Paso 3</a:t>
            </a:r>
          </a:p>
        </p:txBody>
      </p:sp>
      <p:pic>
        <p:nvPicPr>
          <p:cNvPr id="2" name="Imagen 1"/>
          <p:cNvPicPr>
            <a:picLocks noChangeAspect="1"/>
          </p:cNvPicPr>
          <p:nvPr/>
        </p:nvPicPr>
        <p:blipFill>
          <a:blip r:embed="rId3"/>
          <a:stretch>
            <a:fillRect/>
          </a:stretch>
        </p:blipFill>
        <p:spPr>
          <a:xfrm>
            <a:off x="2570135" y="401614"/>
            <a:ext cx="7296203" cy="6191295"/>
          </a:xfrm>
          <a:prstGeom prst="rect">
            <a:avLst/>
          </a:prstGeom>
        </p:spPr>
      </p:pic>
    </p:spTree>
    <p:extLst>
      <p:ext uri="{BB962C8B-B14F-4D97-AF65-F5344CB8AC3E}">
        <p14:creationId xmlns:p14="http://schemas.microsoft.com/office/powerpoint/2010/main" val="272624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74638" y="296864"/>
            <a:ext cx="11887200" cy="91439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4000" dirty="0">
                <a:gradFill>
                  <a:gsLst>
                    <a:gs pos="0">
                      <a:schemeClr val="tx2"/>
                    </a:gs>
                    <a:gs pos="100000">
                      <a:schemeClr val="tx2"/>
                    </a:gs>
                  </a:gsLst>
                  <a:lin ang="5400000" scaled="0"/>
                </a:gradFill>
              </a:rPr>
              <a:t>Paso 4</a:t>
            </a:r>
          </a:p>
        </p:txBody>
      </p:sp>
      <p:pic>
        <p:nvPicPr>
          <p:cNvPr id="3" name="Imagen 2"/>
          <p:cNvPicPr>
            <a:picLocks noChangeAspect="1"/>
          </p:cNvPicPr>
          <p:nvPr/>
        </p:nvPicPr>
        <p:blipFill>
          <a:blip r:embed="rId3"/>
          <a:stretch>
            <a:fillRect/>
          </a:stretch>
        </p:blipFill>
        <p:spPr>
          <a:xfrm>
            <a:off x="2570135" y="401614"/>
            <a:ext cx="7296203" cy="6191295"/>
          </a:xfrm>
          <a:prstGeom prst="rect">
            <a:avLst/>
          </a:prstGeom>
        </p:spPr>
      </p:pic>
    </p:spTree>
    <p:extLst>
      <p:ext uri="{BB962C8B-B14F-4D97-AF65-F5344CB8AC3E}">
        <p14:creationId xmlns:p14="http://schemas.microsoft.com/office/powerpoint/2010/main" val="289420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s-ES" sz="7200" dirty="0"/>
              <a:t>Las herramientas</a:t>
            </a:r>
            <a:br>
              <a:rPr lang="es-ES" sz="7200" dirty="0"/>
            </a:br>
            <a:r>
              <a:rPr lang="es-ES" dirty="0"/>
              <a:t>de la comunidad</a:t>
            </a:r>
            <a:endParaRPr lang="en-US" sz="7200" dirty="0"/>
          </a:p>
        </p:txBody>
      </p:sp>
    </p:spTree>
    <p:extLst>
      <p:ext uri="{BB962C8B-B14F-4D97-AF65-F5344CB8AC3E}">
        <p14:creationId xmlns:p14="http://schemas.microsoft.com/office/powerpoint/2010/main" val="42829683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Las </a:t>
            </a:r>
            <a:r>
              <a:rPr lang="en-US" dirty="0" err="1"/>
              <a:t>herramientas</a:t>
            </a:r>
            <a:r>
              <a:rPr lang="en-US" dirty="0"/>
              <a:t> de la </a:t>
            </a:r>
            <a:r>
              <a:rPr lang="en-US" dirty="0" err="1"/>
              <a:t>comunidad</a:t>
            </a:r>
            <a:endParaRPr lang="en-US" dirty="0"/>
          </a:p>
        </p:txBody>
      </p:sp>
      <p:sp>
        <p:nvSpPr>
          <p:cNvPr id="6" name="Text Placeholder 5"/>
          <p:cNvSpPr>
            <a:spLocks noGrp="1"/>
          </p:cNvSpPr>
          <p:nvPr>
            <p:ph type="body" sz="quarter" idx="10"/>
          </p:nvPr>
        </p:nvSpPr>
        <p:spPr>
          <a:xfrm>
            <a:off x="274638" y="1212850"/>
            <a:ext cx="11887200" cy="5139869"/>
          </a:xfrm>
        </p:spPr>
        <p:txBody>
          <a:bodyPr/>
          <a:lstStyle/>
          <a:p>
            <a:r>
              <a:rPr lang="en-US" dirty="0"/>
              <a:t>No </a:t>
            </a:r>
            <a:r>
              <a:rPr lang="en-US" dirty="0" err="1"/>
              <a:t>disponen</a:t>
            </a:r>
            <a:r>
              <a:rPr lang="en-US" dirty="0"/>
              <a:t> de </a:t>
            </a:r>
            <a:r>
              <a:rPr lang="en-US" dirty="0" err="1"/>
              <a:t>soporte</a:t>
            </a:r>
            <a:r>
              <a:rPr lang="en-US" dirty="0"/>
              <a:t> </a:t>
            </a:r>
            <a:r>
              <a:rPr lang="en-US" dirty="0" err="1"/>
              <a:t>oficial</a:t>
            </a:r>
            <a:endParaRPr lang="en-US" dirty="0"/>
          </a:p>
          <a:p>
            <a:pPr lvl="1"/>
            <a:r>
              <a:rPr lang="en-US" dirty="0" err="1"/>
              <a:t>En</a:t>
            </a:r>
            <a:r>
              <a:rPr lang="en-US" dirty="0"/>
              <a:t> </a:t>
            </a:r>
            <a:r>
              <a:rPr lang="en-US" dirty="0" err="1"/>
              <a:t>caso</a:t>
            </a:r>
            <a:r>
              <a:rPr lang="en-US" dirty="0"/>
              <a:t> de </a:t>
            </a:r>
            <a:r>
              <a:rPr lang="en-US" dirty="0" err="1"/>
              <a:t>incidencia</a:t>
            </a:r>
            <a:r>
              <a:rPr lang="en-US" dirty="0"/>
              <a:t> </a:t>
            </a:r>
            <a:r>
              <a:rPr lang="en-US" dirty="0" err="1"/>
              <a:t>deben</a:t>
            </a:r>
            <a:r>
              <a:rPr lang="en-US" dirty="0"/>
              <a:t> </a:t>
            </a:r>
            <a:r>
              <a:rPr lang="en-US" dirty="0" err="1"/>
              <a:t>dirigirse</a:t>
            </a:r>
            <a:r>
              <a:rPr lang="en-US" dirty="0"/>
              <a:t> al </a:t>
            </a:r>
            <a:r>
              <a:rPr lang="en-US" dirty="0" err="1"/>
              <a:t>autor</a:t>
            </a:r>
            <a:r>
              <a:rPr lang="en-US" dirty="0"/>
              <a:t> de la </a:t>
            </a:r>
            <a:r>
              <a:rPr lang="en-US" dirty="0" err="1"/>
              <a:t>comunidad</a:t>
            </a:r>
            <a:endParaRPr lang="es-ES" dirty="0"/>
          </a:p>
          <a:p>
            <a:r>
              <a:rPr lang="en-US" dirty="0"/>
              <a:t>ARM2ASM</a:t>
            </a:r>
          </a:p>
          <a:p>
            <a:pPr lvl="1"/>
            <a:r>
              <a:rPr lang="es-ES" dirty="0"/>
              <a:t>Sirve para migraciones sencillas</a:t>
            </a:r>
          </a:p>
          <a:p>
            <a:pPr lvl="1"/>
            <a:r>
              <a:rPr lang="es-ES" dirty="0"/>
              <a:t>Basado en módulos de PowerShell</a:t>
            </a:r>
          </a:p>
          <a:p>
            <a:r>
              <a:rPr lang="en-US" dirty="0" err="1"/>
              <a:t>migAz</a:t>
            </a:r>
            <a:endParaRPr lang="en-US" dirty="0"/>
          </a:p>
          <a:p>
            <a:pPr lvl="1"/>
            <a:r>
              <a:rPr lang="es-ES" dirty="0"/>
              <a:t>Realiza migraciones de escenarios complejos</a:t>
            </a:r>
          </a:p>
          <a:p>
            <a:pPr lvl="1"/>
            <a:r>
              <a:rPr lang="es-ES" dirty="0"/>
              <a:t>Migraciones entre suscripciones (como CSP)</a:t>
            </a:r>
          </a:p>
          <a:p>
            <a:pPr lvl="1"/>
            <a:r>
              <a:rPr lang="es-ES" dirty="0"/>
              <a:t>Basado en generación de plantillas de recursos</a:t>
            </a:r>
          </a:p>
          <a:p>
            <a:pPr lvl="1"/>
            <a:r>
              <a:rPr lang="en-US" dirty="0">
                <a:hlinkClick r:id="rId3"/>
              </a:rPr>
              <a:t>http://aka.ms/migAz</a:t>
            </a:r>
            <a:r>
              <a:rPr lang="en-US" dirty="0"/>
              <a:t> </a:t>
            </a:r>
          </a:p>
          <a:p>
            <a:pPr lvl="1"/>
            <a:endParaRPr lang="es-ES" dirty="0"/>
          </a:p>
          <a:p>
            <a:pPr lvl="1"/>
            <a:endParaRPr lang="es-ES" dirty="0"/>
          </a:p>
        </p:txBody>
      </p:sp>
      <p:pic>
        <p:nvPicPr>
          <p:cNvPr id="4" name="Picture 2" descr="https://kanbanize.com/blog/wp-content/uploads/2014/11/GitHub.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437" y="4244420"/>
            <a:ext cx="3810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meme.am/instances/6393194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9191" y="1203836"/>
            <a:ext cx="3171947" cy="3171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78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fade">
                                      <p:cBhvr>
                                        <p:cTn id="49" dur="1000"/>
                                        <p:tgtEl>
                                          <p:spTgt spid="6">
                                            <p:txEl>
                                              <p:pRg st="6" end="6"/>
                                            </p:txEl>
                                          </p:spTgt>
                                        </p:tgtEl>
                                      </p:cBhvr>
                                    </p:animEffect>
                                    <p:anim calcmode="lin" valueType="num">
                                      <p:cBhvr>
                                        <p:cTn id="50"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xEl>
                                              <p:pRg st="7" end="7"/>
                                            </p:txEl>
                                          </p:spTgt>
                                        </p:tgtEl>
                                        <p:attrNameLst>
                                          <p:attrName>style.visibility</p:attrName>
                                        </p:attrNameLst>
                                      </p:cBhvr>
                                      <p:to>
                                        <p:strVal val="visible"/>
                                      </p:to>
                                    </p:set>
                                    <p:animEffect transition="in" filter="fade">
                                      <p:cBhvr>
                                        <p:cTn id="56" dur="1000"/>
                                        <p:tgtEl>
                                          <p:spTgt spid="6">
                                            <p:txEl>
                                              <p:pRg st="7" end="7"/>
                                            </p:txEl>
                                          </p:spTgt>
                                        </p:tgtEl>
                                      </p:cBhvr>
                                    </p:animEffect>
                                    <p:anim calcmode="lin" valueType="num">
                                      <p:cBhvr>
                                        <p:cTn id="5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animEffect transition="in" filter="fade">
                                      <p:cBhvr>
                                        <p:cTn id="63" dur="1000"/>
                                        <p:tgtEl>
                                          <p:spTgt spid="6">
                                            <p:txEl>
                                              <p:pRg st="8" end="8"/>
                                            </p:txEl>
                                          </p:spTgt>
                                        </p:tgtEl>
                                      </p:cBhvr>
                                    </p:animEffect>
                                    <p:anim calcmode="lin" valueType="num">
                                      <p:cBhvr>
                                        <p:cTn id="64"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6">
                                            <p:txEl>
                                              <p:pRg st="9" end="9"/>
                                            </p:txEl>
                                          </p:spTgt>
                                        </p:tgtEl>
                                        <p:attrNameLst>
                                          <p:attrName>style.visibility</p:attrName>
                                        </p:attrNameLst>
                                      </p:cBhvr>
                                      <p:to>
                                        <p:strVal val="visible"/>
                                      </p:to>
                                    </p:set>
                                    <p:animEffect transition="in" filter="fade">
                                      <p:cBhvr>
                                        <p:cTn id="70" dur="1000"/>
                                        <p:tgtEl>
                                          <p:spTgt spid="6">
                                            <p:txEl>
                                              <p:pRg st="9" end="9"/>
                                            </p:txEl>
                                          </p:spTgt>
                                        </p:tgtEl>
                                      </p:cBhvr>
                                    </p:animEffect>
                                    <p:anim calcmode="lin" valueType="num">
                                      <p:cBhvr>
                                        <p:cTn id="71"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down)">
                                      <p:cBhvr>
                                        <p:cTn id="77" dur="580">
                                          <p:stCondLst>
                                            <p:cond delay="0"/>
                                          </p:stCondLst>
                                        </p:cTn>
                                        <p:tgtEl>
                                          <p:spTgt spid="5"/>
                                        </p:tgtEl>
                                      </p:cBhvr>
                                    </p:animEffect>
                                    <p:anim calcmode="lin" valueType="num">
                                      <p:cBhvr>
                                        <p:cTn id="7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83" dur="26">
                                          <p:stCondLst>
                                            <p:cond delay="650"/>
                                          </p:stCondLst>
                                        </p:cTn>
                                        <p:tgtEl>
                                          <p:spTgt spid="5"/>
                                        </p:tgtEl>
                                      </p:cBhvr>
                                      <p:to x="100000" y="60000"/>
                                    </p:animScale>
                                    <p:animScale>
                                      <p:cBhvr>
                                        <p:cTn id="84" dur="166" decel="50000">
                                          <p:stCondLst>
                                            <p:cond delay="676"/>
                                          </p:stCondLst>
                                        </p:cTn>
                                        <p:tgtEl>
                                          <p:spTgt spid="5"/>
                                        </p:tgtEl>
                                      </p:cBhvr>
                                      <p:to x="100000" y="100000"/>
                                    </p:animScale>
                                    <p:animScale>
                                      <p:cBhvr>
                                        <p:cTn id="85" dur="26">
                                          <p:stCondLst>
                                            <p:cond delay="1312"/>
                                          </p:stCondLst>
                                        </p:cTn>
                                        <p:tgtEl>
                                          <p:spTgt spid="5"/>
                                        </p:tgtEl>
                                      </p:cBhvr>
                                      <p:to x="100000" y="80000"/>
                                    </p:animScale>
                                    <p:animScale>
                                      <p:cBhvr>
                                        <p:cTn id="86" dur="166" decel="50000">
                                          <p:stCondLst>
                                            <p:cond delay="1338"/>
                                          </p:stCondLst>
                                        </p:cTn>
                                        <p:tgtEl>
                                          <p:spTgt spid="5"/>
                                        </p:tgtEl>
                                      </p:cBhvr>
                                      <p:to x="100000" y="100000"/>
                                    </p:animScale>
                                    <p:animScale>
                                      <p:cBhvr>
                                        <p:cTn id="87" dur="26">
                                          <p:stCondLst>
                                            <p:cond delay="1642"/>
                                          </p:stCondLst>
                                        </p:cTn>
                                        <p:tgtEl>
                                          <p:spTgt spid="5"/>
                                        </p:tgtEl>
                                      </p:cBhvr>
                                      <p:to x="100000" y="90000"/>
                                    </p:animScale>
                                    <p:animScale>
                                      <p:cBhvr>
                                        <p:cTn id="88" dur="166" decel="50000">
                                          <p:stCondLst>
                                            <p:cond delay="1668"/>
                                          </p:stCondLst>
                                        </p:cTn>
                                        <p:tgtEl>
                                          <p:spTgt spid="5"/>
                                        </p:tgtEl>
                                      </p:cBhvr>
                                      <p:to x="100000" y="100000"/>
                                    </p:animScale>
                                    <p:animScale>
                                      <p:cBhvr>
                                        <p:cTn id="89" dur="26">
                                          <p:stCondLst>
                                            <p:cond delay="1808"/>
                                          </p:stCondLst>
                                        </p:cTn>
                                        <p:tgtEl>
                                          <p:spTgt spid="5"/>
                                        </p:tgtEl>
                                      </p:cBhvr>
                                      <p:to x="100000" y="95000"/>
                                    </p:animScale>
                                    <p:animScale>
                                      <p:cBhvr>
                                        <p:cTn id="9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1015663"/>
          </a:xfrm>
        </p:spPr>
        <p:txBody>
          <a:bodyPr/>
          <a:lstStyle/>
          <a:p>
            <a:r>
              <a:rPr lang="es-ES" dirty="0"/>
              <a:t>Demo</a:t>
            </a:r>
          </a:p>
        </p:txBody>
      </p:sp>
      <p:sp>
        <p:nvSpPr>
          <p:cNvPr id="5" name="Marcador de texto 4"/>
          <p:cNvSpPr>
            <a:spLocks noGrp="1"/>
          </p:cNvSpPr>
          <p:nvPr>
            <p:ph type="body" sz="quarter" idx="12"/>
          </p:nvPr>
        </p:nvSpPr>
        <p:spPr/>
        <p:txBody>
          <a:bodyPr/>
          <a:lstStyle/>
          <a:p>
            <a:r>
              <a:rPr lang="es-ES" dirty="0"/>
              <a:t>Migración con </a:t>
            </a:r>
            <a:r>
              <a:rPr lang="es-ES" dirty="0" err="1"/>
              <a:t>migAz</a:t>
            </a:r>
            <a:endParaRPr lang="es-ES" dirty="0"/>
          </a:p>
        </p:txBody>
      </p:sp>
    </p:spTree>
    <p:extLst>
      <p:ext uri="{BB962C8B-B14F-4D97-AF65-F5344CB8AC3E}">
        <p14:creationId xmlns:p14="http://schemas.microsoft.com/office/powerpoint/2010/main" val="253285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Resultados con ASM2ARM</a:t>
            </a:r>
            <a:br>
              <a:rPr lang="es-ES" dirty="0"/>
            </a:br>
            <a:r>
              <a:rPr lang="es-ES" sz="4000" dirty="0">
                <a:gradFill>
                  <a:gsLst>
                    <a:gs pos="0">
                      <a:schemeClr val="tx2"/>
                    </a:gs>
                    <a:gs pos="100000">
                      <a:schemeClr val="tx2"/>
                    </a:gs>
                  </a:gsLst>
                  <a:lin ang="5400000" scaled="0"/>
                </a:gradFill>
              </a:rPr>
              <a:t>Migrando una Red Virtual</a:t>
            </a:r>
            <a:endParaRPr lang="es-ES" dirty="0"/>
          </a:p>
        </p:txBody>
      </p:sp>
      <p:sp>
        <p:nvSpPr>
          <p:cNvPr id="3" name="Rectángulo 2"/>
          <p:cNvSpPr/>
          <p:nvPr/>
        </p:nvSpPr>
        <p:spPr>
          <a:xfrm>
            <a:off x="350837" y="1897062"/>
            <a:ext cx="9677400" cy="1477328"/>
          </a:xfrm>
          <a:prstGeom prst="rect">
            <a:avLst/>
          </a:prstGeom>
        </p:spPr>
        <p:txBody>
          <a:bodyPr wrap="square">
            <a:spAutoFit/>
          </a:bodyPr>
          <a:lstStyle/>
          <a:p>
            <a:r>
              <a:rPr lang="es-ES" dirty="0" err="1">
                <a:solidFill>
                  <a:srgbClr val="0000FF"/>
                </a:solidFill>
                <a:latin typeface="Consolas" panose="020B0609020204030204" pitchFamily="49" charset="0"/>
              </a:rPr>
              <a:t>Import</a:t>
            </a:r>
            <a:r>
              <a:rPr lang="es-ES" dirty="0">
                <a:solidFill>
                  <a:srgbClr val="0000FF"/>
                </a:solidFill>
                <a:latin typeface="Consolas" panose="020B0609020204030204" pitchFamily="49" charset="0"/>
              </a:rPr>
              <a:t>-Module</a:t>
            </a:r>
            <a:r>
              <a:rPr lang="es-ES" dirty="0">
                <a:solidFill>
                  <a:srgbClr val="000000"/>
                </a:solidFill>
                <a:latin typeface="Consolas" panose="020B0609020204030204" pitchFamily="49" charset="0"/>
              </a:rPr>
              <a:t> </a:t>
            </a:r>
            <a:r>
              <a:rPr lang="es-ES" dirty="0">
                <a:solidFill>
                  <a:srgbClr val="8B0000"/>
                </a:solidFill>
                <a:latin typeface="Consolas" panose="020B0609020204030204" pitchFamily="49" charset="0"/>
              </a:rPr>
              <a:t>“.\asm2arm\asm2arm.psd1“</a:t>
            </a:r>
          </a:p>
          <a:p>
            <a:endParaRPr lang="es-ES" dirty="0"/>
          </a:p>
          <a:p>
            <a:pPr>
              <a:lnSpc>
                <a:spcPct val="150000"/>
              </a:lnSpc>
            </a:pPr>
            <a:r>
              <a:rPr lang="es-ES" dirty="0" err="1">
                <a:solidFill>
                  <a:srgbClr val="0000FF"/>
                </a:solidFill>
                <a:latin typeface="Consolas" panose="020B0609020204030204" pitchFamily="49" charset="0"/>
              </a:rPr>
              <a:t>Add-AzureSMVmToRM</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-VM</a:t>
            </a:r>
            <a:r>
              <a:rPr lang="es-ES" dirty="0">
                <a:solidFill>
                  <a:srgbClr val="000000"/>
                </a:solidFill>
                <a:latin typeface="Consolas" panose="020B0609020204030204" pitchFamily="49" charset="0"/>
              </a:rPr>
              <a:t> </a:t>
            </a:r>
            <a:r>
              <a:rPr lang="es-ES" dirty="0">
                <a:solidFill>
                  <a:srgbClr val="FF4500"/>
                </a:solidFill>
                <a:latin typeface="Consolas" panose="020B0609020204030204" pitchFamily="49" charset="0"/>
              </a:rPr>
              <a:t>$</a:t>
            </a:r>
            <a:r>
              <a:rPr lang="es-ES" dirty="0" err="1">
                <a:solidFill>
                  <a:srgbClr val="FF4500"/>
                </a:solidFill>
                <a:latin typeface="Consolas" panose="020B0609020204030204" pitchFamily="49" charset="0"/>
              </a:rPr>
              <a:t>vm</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ResourceGroupName</a:t>
            </a:r>
            <a:r>
              <a:rPr lang="es-ES" dirty="0">
                <a:solidFill>
                  <a:srgbClr val="000000"/>
                </a:solidFill>
                <a:latin typeface="Consolas" panose="020B0609020204030204" pitchFamily="49" charset="0"/>
              </a:rPr>
              <a:t> </a:t>
            </a:r>
            <a:r>
              <a:rPr lang="es-ES" dirty="0">
                <a:solidFill>
                  <a:srgbClr val="FF4500"/>
                </a:solidFill>
                <a:latin typeface="Consolas" panose="020B0609020204030204" pitchFamily="49" charset="0"/>
              </a:rPr>
              <a:t>$</a:t>
            </a:r>
            <a:r>
              <a:rPr lang="es-ES" dirty="0" err="1">
                <a:solidFill>
                  <a:srgbClr val="FF4500"/>
                </a:solidFill>
                <a:latin typeface="Consolas" panose="020B0609020204030204" pitchFamily="49" charset="0"/>
              </a:rPr>
              <a:t>rgName</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DiskAction</a:t>
            </a:r>
            <a:r>
              <a:rPr lang="es-ES" dirty="0">
                <a:solidFill>
                  <a:srgbClr val="000000"/>
                </a:solidFill>
                <a:latin typeface="Consolas" panose="020B0609020204030204" pitchFamily="49" charset="0"/>
              </a:rPr>
              <a:t> </a:t>
            </a:r>
            <a:r>
              <a:rPr lang="es-ES" dirty="0" err="1">
                <a:solidFill>
                  <a:srgbClr val="8A2BE2"/>
                </a:solidFill>
                <a:latin typeface="Consolas" panose="020B0609020204030204" pitchFamily="49" charset="0"/>
              </a:rPr>
              <a:t>CopyDisks</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OutputFileFolder</a:t>
            </a:r>
            <a:r>
              <a:rPr lang="es-ES" dirty="0">
                <a:solidFill>
                  <a:srgbClr val="000000"/>
                </a:solidFill>
                <a:latin typeface="Consolas" panose="020B0609020204030204" pitchFamily="49" charset="0"/>
              </a:rPr>
              <a:t> </a:t>
            </a:r>
            <a:r>
              <a:rPr lang="es-ES" dirty="0">
                <a:solidFill>
                  <a:srgbClr val="8B0000"/>
                </a:solidFill>
                <a:latin typeface="Consolas" panose="020B0609020204030204" pitchFamily="49" charset="0"/>
              </a:rPr>
              <a:t>“.\Migraciones"</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AppendTimeStampForFiles</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Deploy</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Verbose</a:t>
            </a:r>
            <a:endParaRPr lang="es-ES" dirty="0"/>
          </a:p>
        </p:txBody>
      </p:sp>
    </p:spTree>
    <p:extLst>
      <p:ext uri="{BB962C8B-B14F-4D97-AF65-F5344CB8AC3E}">
        <p14:creationId xmlns:p14="http://schemas.microsoft.com/office/powerpoint/2010/main" val="37811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pt-BR" dirty="0"/>
              <a:t>Agenda</a:t>
            </a:r>
            <a:endParaRPr lang="en-US" dirty="0"/>
          </a:p>
        </p:txBody>
      </p:sp>
      <p:sp>
        <p:nvSpPr>
          <p:cNvPr id="6" name="Text Placeholder 5"/>
          <p:cNvSpPr>
            <a:spLocks noGrp="1"/>
          </p:cNvSpPr>
          <p:nvPr>
            <p:ph type="body" sz="quarter" idx="10"/>
          </p:nvPr>
        </p:nvSpPr>
        <p:spPr>
          <a:xfrm>
            <a:off x="274638" y="1287462"/>
            <a:ext cx="11828354" cy="4801314"/>
          </a:xfrm>
        </p:spPr>
        <p:txBody>
          <a:bodyPr/>
          <a:lstStyle/>
          <a:p>
            <a:r>
              <a:rPr lang="es-ES" dirty="0"/>
              <a:t>Los modelos de implementación</a:t>
            </a:r>
          </a:p>
          <a:p>
            <a:pPr lvl="1"/>
            <a:r>
              <a:rPr lang="es-ES" dirty="0"/>
              <a:t>Diferencias entre los modelos</a:t>
            </a:r>
          </a:p>
          <a:p>
            <a:pPr lvl="1"/>
            <a:r>
              <a:rPr lang="es-ES" dirty="0"/>
              <a:t>Compatibilidad entre modelos</a:t>
            </a:r>
          </a:p>
          <a:p>
            <a:r>
              <a:rPr lang="es-ES" dirty="0"/>
              <a:t>Migración soportada por la plataforma</a:t>
            </a:r>
          </a:p>
          <a:p>
            <a:pPr lvl="1"/>
            <a:r>
              <a:rPr lang="es-ES" dirty="0"/>
              <a:t>El Proveedor de Migraciones</a:t>
            </a:r>
          </a:p>
          <a:p>
            <a:pPr lvl="1"/>
            <a:r>
              <a:rPr lang="es-ES" dirty="0"/>
              <a:t>Los ámbitos de migración admitidos</a:t>
            </a:r>
          </a:p>
          <a:p>
            <a:pPr lvl="1"/>
            <a:r>
              <a:rPr lang="es-ES" dirty="0"/>
              <a:t>Configuraciones y características no admitidas</a:t>
            </a:r>
          </a:p>
          <a:p>
            <a:pPr lvl="1"/>
            <a:r>
              <a:rPr lang="es-ES" dirty="0"/>
              <a:t>Demo de migración con el proveedor</a:t>
            </a:r>
          </a:p>
          <a:p>
            <a:r>
              <a:rPr lang="es-ES" dirty="0"/>
              <a:t>Las herramientas de la comunidad</a:t>
            </a:r>
          </a:p>
          <a:p>
            <a:pPr lvl="1"/>
            <a:r>
              <a:rPr lang="es-ES" dirty="0">
                <a:hlinkClick r:id="rId3"/>
              </a:rPr>
              <a:t>ASM2ARM</a:t>
            </a:r>
            <a:r>
              <a:rPr lang="es-ES" dirty="0"/>
              <a:t> y </a:t>
            </a:r>
            <a:r>
              <a:rPr lang="es-ES" dirty="0">
                <a:hlinkClick r:id="rId4"/>
              </a:rPr>
              <a:t>#</a:t>
            </a:r>
            <a:r>
              <a:rPr lang="es-ES" dirty="0" err="1">
                <a:hlinkClick r:id="rId4"/>
              </a:rPr>
              <a:t>migAz</a:t>
            </a:r>
            <a:r>
              <a:rPr lang="es-ES" dirty="0">
                <a:hlinkClick r:id="rId4"/>
              </a:rPr>
              <a:t> </a:t>
            </a:r>
            <a:endParaRPr lang="es-ES" dirty="0"/>
          </a:p>
          <a:p>
            <a:pPr lvl="1"/>
            <a:r>
              <a:rPr lang="es-ES" dirty="0"/>
              <a:t>Demo de migración con </a:t>
            </a:r>
            <a:r>
              <a:rPr lang="es-ES" dirty="0" err="1"/>
              <a:t>migAz</a:t>
            </a:r>
            <a:endParaRPr lang="es-E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Resultados con ASM2ARM</a:t>
            </a:r>
            <a:br>
              <a:rPr lang="en-US" dirty="0"/>
            </a:br>
            <a:endParaRPr lang="en-US" sz="4000" dirty="0">
              <a:gradFill>
                <a:gsLst>
                  <a:gs pos="0">
                    <a:schemeClr val="tx2"/>
                  </a:gs>
                  <a:gs pos="100000">
                    <a:schemeClr val="tx2"/>
                  </a:gs>
                </a:gsLst>
                <a:lin ang="5400000" scaled="0"/>
              </a:gradFill>
            </a:endParaRPr>
          </a:p>
        </p:txBody>
      </p:sp>
      <p:pic>
        <p:nvPicPr>
          <p:cNvPr id="8" name="Imagen 7"/>
          <p:cNvPicPr>
            <a:picLocks noChangeAspect="1"/>
          </p:cNvPicPr>
          <p:nvPr/>
        </p:nvPicPr>
        <p:blipFill>
          <a:blip r:embed="rId3"/>
          <a:stretch>
            <a:fillRect/>
          </a:stretch>
        </p:blipFill>
        <p:spPr>
          <a:xfrm>
            <a:off x="2789237" y="964330"/>
            <a:ext cx="7285714" cy="5733333"/>
          </a:xfrm>
          <a:prstGeom prst="rect">
            <a:avLst/>
          </a:prstGeom>
        </p:spPr>
      </p:pic>
    </p:spTree>
    <p:extLst>
      <p:ext uri="{BB962C8B-B14F-4D97-AF65-F5344CB8AC3E}">
        <p14:creationId xmlns:p14="http://schemas.microsoft.com/office/powerpoint/2010/main" val="11797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Resultados con ASM2ARM</a:t>
            </a:r>
            <a:br>
              <a:rPr lang="en-US" dirty="0"/>
            </a:br>
            <a:endParaRPr lang="en-US" sz="4000" dirty="0">
              <a:gradFill>
                <a:gsLst>
                  <a:gs pos="0">
                    <a:schemeClr val="tx2"/>
                  </a:gs>
                  <a:gs pos="100000">
                    <a:schemeClr val="tx2"/>
                  </a:gs>
                </a:gsLst>
                <a:lin ang="5400000" scaled="0"/>
              </a:gradFill>
            </a:endParaRPr>
          </a:p>
        </p:txBody>
      </p:sp>
      <p:pic>
        <p:nvPicPr>
          <p:cNvPr id="5" name="Imagen 4"/>
          <p:cNvPicPr>
            <a:picLocks noChangeAspect="1"/>
          </p:cNvPicPr>
          <p:nvPr/>
        </p:nvPicPr>
        <p:blipFill>
          <a:blip r:embed="rId3"/>
          <a:stretch>
            <a:fillRect/>
          </a:stretch>
        </p:blipFill>
        <p:spPr>
          <a:xfrm>
            <a:off x="2789237" y="964329"/>
            <a:ext cx="7285714" cy="5733333"/>
          </a:xfrm>
          <a:prstGeom prst="rect">
            <a:avLst/>
          </a:prstGeom>
        </p:spPr>
      </p:pic>
    </p:spTree>
    <p:extLst>
      <p:ext uri="{BB962C8B-B14F-4D97-AF65-F5344CB8AC3E}">
        <p14:creationId xmlns:p14="http://schemas.microsoft.com/office/powerpoint/2010/main" val="272995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a:t>Resultados con ASM2ARM</a:t>
            </a:r>
            <a:br>
              <a:rPr lang="es-ES" dirty="0"/>
            </a:br>
            <a:r>
              <a:rPr lang="es-ES" sz="4000" dirty="0">
                <a:gradFill>
                  <a:gsLst>
                    <a:gs pos="0">
                      <a:schemeClr val="tx2"/>
                    </a:gs>
                    <a:gs pos="100000">
                      <a:schemeClr val="tx2"/>
                    </a:gs>
                  </a:gsLst>
                  <a:lin ang="5400000" scaled="0"/>
                </a:gradFill>
              </a:rPr>
              <a:t>Migrando una Red Virtual</a:t>
            </a:r>
            <a:endParaRPr lang="es-ES" dirty="0"/>
          </a:p>
        </p:txBody>
      </p:sp>
      <p:sp>
        <p:nvSpPr>
          <p:cNvPr id="2" name="Rectángulo 1"/>
          <p:cNvSpPr/>
          <p:nvPr/>
        </p:nvSpPr>
        <p:spPr>
          <a:xfrm>
            <a:off x="350837" y="1973262"/>
            <a:ext cx="9144000" cy="646331"/>
          </a:xfrm>
          <a:prstGeom prst="rect">
            <a:avLst/>
          </a:prstGeom>
        </p:spPr>
        <p:txBody>
          <a:bodyPr wrap="square">
            <a:spAutoFit/>
          </a:bodyPr>
          <a:lstStyle/>
          <a:p>
            <a:r>
              <a:rPr lang="es-ES" dirty="0">
                <a:solidFill>
                  <a:srgbClr val="0000FF"/>
                </a:solidFill>
                <a:latin typeface="Consolas" panose="020B0609020204030204" pitchFamily="49" charset="0"/>
              </a:rPr>
              <a:t>New-</a:t>
            </a:r>
            <a:r>
              <a:rPr lang="es-ES" dirty="0" err="1">
                <a:solidFill>
                  <a:srgbClr val="0000FF"/>
                </a:solidFill>
                <a:latin typeface="Consolas" panose="020B0609020204030204" pitchFamily="49" charset="0"/>
              </a:rPr>
              <a:t>AzureRmResourceGroupDeployment</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TemplateFile</a:t>
            </a:r>
            <a:r>
              <a:rPr lang="es-ES" dirty="0">
                <a:solidFill>
                  <a:srgbClr val="000000"/>
                </a:solidFill>
                <a:latin typeface="Consolas" panose="020B0609020204030204" pitchFamily="49" charset="0"/>
              </a:rPr>
              <a:t> </a:t>
            </a:r>
            <a:r>
              <a:rPr lang="es-ES" dirty="0">
                <a:solidFill>
                  <a:srgbClr val="8B0000"/>
                </a:solidFill>
                <a:latin typeface="Consolas" panose="020B0609020204030204" pitchFamily="49" charset="0"/>
              </a:rPr>
              <a:t>“.\</a:t>
            </a:r>
            <a:r>
              <a:rPr lang="es-ES" dirty="0" err="1">
                <a:solidFill>
                  <a:srgbClr val="8B0000"/>
                </a:solidFill>
                <a:latin typeface="Consolas" panose="020B0609020204030204" pitchFamily="49" charset="0"/>
              </a:rPr>
              <a:t>migAz</a:t>
            </a:r>
            <a:r>
              <a:rPr lang="es-ES" dirty="0">
                <a:solidFill>
                  <a:srgbClr val="8B0000"/>
                </a:solidFill>
                <a:latin typeface="Consolas" panose="020B0609020204030204" pitchFamily="49" charset="0"/>
              </a:rPr>
              <a:t>\</a:t>
            </a:r>
            <a:r>
              <a:rPr lang="es-ES" dirty="0" err="1">
                <a:solidFill>
                  <a:srgbClr val="8B0000"/>
                </a:solidFill>
                <a:latin typeface="Consolas" panose="020B0609020204030204" pitchFamily="49" charset="0"/>
              </a:rPr>
              <a:t>export.json</a:t>
            </a:r>
            <a:r>
              <a:rPr lang="es-ES" dirty="0">
                <a:solidFill>
                  <a:srgbClr val="8B0000"/>
                </a:solidFill>
                <a:latin typeface="Consolas" panose="020B0609020204030204" pitchFamily="49" charset="0"/>
              </a:rPr>
              <a:t>"</a:t>
            </a:r>
            <a:r>
              <a:rPr lang="es-ES" dirty="0">
                <a:solidFill>
                  <a:srgbClr val="000000"/>
                </a:solidFill>
                <a:latin typeface="Consolas" panose="020B0609020204030204" pitchFamily="49" charset="0"/>
              </a:rPr>
              <a:t> </a:t>
            </a:r>
            <a:r>
              <a:rPr lang="es-ES" dirty="0">
                <a:solidFill>
                  <a:srgbClr val="000080"/>
                </a:solidFill>
                <a:latin typeface="Consolas" panose="020B0609020204030204" pitchFamily="49" charset="0"/>
              </a:rPr>
              <a:t>-</a:t>
            </a:r>
            <a:r>
              <a:rPr lang="es-ES" dirty="0" err="1">
                <a:solidFill>
                  <a:srgbClr val="000080"/>
                </a:solidFill>
                <a:latin typeface="Consolas" panose="020B0609020204030204" pitchFamily="49" charset="0"/>
              </a:rPr>
              <a:t>ResourceGroupName</a:t>
            </a:r>
            <a:r>
              <a:rPr lang="es-ES" dirty="0">
                <a:solidFill>
                  <a:srgbClr val="000000"/>
                </a:solidFill>
                <a:latin typeface="Consolas" panose="020B0609020204030204" pitchFamily="49" charset="0"/>
              </a:rPr>
              <a:t> </a:t>
            </a:r>
            <a:r>
              <a:rPr lang="es-ES" dirty="0">
                <a:solidFill>
                  <a:srgbClr val="8B0000"/>
                </a:solidFill>
                <a:latin typeface="Consolas" panose="020B0609020204030204" pitchFamily="49" charset="0"/>
              </a:rPr>
              <a:t>"</a:t>
            </a:r>
            <a:r>
              <a:rPr lang="es-ES" dirty="0" err="1">
                <a:solidFill>
                  <a:srgbClr val="8B0000"/>
                </a:solidFill>
                <a:latin typeface="Consolas" panose="020B0609020204030204" pitchFamily="49" charset="0"/>
              </a:rPr>
              <a:t>MigratedResources</a:t>
            </a:r>
            <a:r>
              <a:rPr lang="es-ES" dirty="0">
                <a:solidFill>
                  <a:srgbClr val="8B0000"/>
                </a:solidFill>
                <a:latin typeface="Consolas" panose="020B0609020204030204" pitchFamily="49" charset="0"/>
              </a:rPr>
              <a:t>"</a:t>
            </a:r>
            <a:endParaRPr lang="es-E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8244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Resultados con migAz</a:t>
            </a:r>
            <a:br>
              <a:rPr lang="en-US" dirty="0"/>
            </a:br>
            <a:endParaRPr lang="en-US" sz="4000" dirty="0">
              <a:gradFill>
                <a:gsLst>
                  <a:gs pos="0">
                    <a:schemeClr val="tx2"/>
                  </a:gs>
                  <a:gs pos="100000">
                    <a:schemeClr val="tx2"/>
                  </a:gs>
                </a:gsLst>
                <a:lin ang="5400000" scaled="0"/>
              </a:gradFill>
            </a:endParaRPr>
          </a:p>
        </p:txBody>
      </p:sp>
      <p:pic>
        <p:nvPicPr>
          <p:cNvPr id="6" name="Imagen 5"/>
          <p:cNvPicPr>
            <a:picLocks noChangeAspect="1"/>
          </p:cNvPicPr>
          <p:nvPr/>
        </p:nvPicPr>
        <p:blipFill>
          <a:blip r:embed="rId3"/>
          <a:stretch>
            <a:fillRect/>
          </a:stretch>
        </p:blipFill>
        <p:spPr>
          <a:xfrm>
            <a:off x="2789237" y="964329"/>
            <a:ext cx="7266667" cy="5723809"/>
          </a:xfrm>
          <a:prstGeom prst="rect">
            <a:avLst/>
          </a:prstGeom>
        </p:spPr>
      </p:pic>
    </p:spTree>
    <p:extLst>
      <p:ext uri="{BB962C8B-B14F-4D97-AF65-F5344CB8AC3E}">
        <p14:creationId xmlns:p14="http://schemas.microsoft.com/office/powerpoint/2010/main" val="304811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p:txBody>
          <a:bodyPr/>
          <a:lstStyle/>
          <a:p>
            <a:r>
              <a:rPr lang="es-ES" dirty="0"/>
              <a:t>http://aka.ms/MTS41</a:t>
            </a:r>
          </a:p>
        </p:txBody>
      </p:sp>
      <p:pic>
        <p:nvPicPr>
          <p:cNvPr id="6" name="Marcador de posición de imagen 5"/>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s-ES" sz="7200" dirty="0"/>
              <a:t>Los modelos de implementación</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loud large"/>
          <p:cNvSpPr>
            <a:spLocks/>
          </p:cNvSpPr>
          <p:nvPr/>
        </p:nvSpPr>
        <p:spPr bwMode="black">
          <a:xfrm>
            <a:off x="1530664" y="1909924"/>
            <a:ext cx="8474626" cy="408907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a:endParaRPr lang="en-US" sz="1632">
              <a:solidFill>
                <a:prstClr val="black"/>
              </a:solidFill>
            </a:endParaRPr>
          </a:p>
        </p:txBody>
      </p:sp>
      <p:sp>
        <p:nvSpPr>
          <p:cNvPr id="28" name="TextBox 27"/>
          <p:cNvSpPr txBox="1"/>
          <p:nvPr/>
        </p:nvSpPr>
        <p:spPr>
          <a:xfrm>
            <a:off x="3039108" y="421937"/>
            <a:ext cx="7421545" cy="720197"/>
          </a:xfrm>
          <a:prstGeom prst="rect">
            <a:avLst/>
          </a:prstGeom>
          <a:noFill/>
        </p:spPr>
        <p:txBody>
          <a:bodyPr wrap="square" rtlCol="0">
            <a:spAutoFit/>
          </a:bodyPr>
          <a:lstStyle/>
          <a:p>
            <a:r>
              <a:rPr lang="en-US" sz="4080" b="1" dirty="0" err="1">
                <a:latin typeface="+mj-lt"/>
              </a:rPr>
              <a:t>Implementación</a:t>
            </a:r>
            <a:r>
              <a:rPr lang="en-US" sz="4080" b="1" dirty="0">
                <a:latin typeface="+mj-lt"/>
              </a:rPr>
              <a:t> de </a:t>
            </a:r>
            <a:r>
              <a:rPr lang="en-US" sz="4080" b="1" dirty="0" err="1">
                <a:latin typeface="+mj-lt"/>
              </a:rPr>
              <a:t>recursos</a:t>
            </a:r>
            <a:endParaRPr lang="en-US" sz="4080" dirty="0">
              <a:latin typeface="+mj-lt"/>
            </a:endParaRPr>
          </a:p>
        </p:txBody>
      </p:sp>
      <p:pic>
        <p:nvPicPr>
          <p:cNvPr id="32" name="Picture 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153153" y="3284122"/>
            <a:ext cx="2521345" cy="163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Bent Arrow 1"/>
          <p:cNvSpPr/>
          <p:nvPr/>
        </p:nvSpPr>
        <p:spPr>
          <a:xfrm flipV="1">
            <a:off x="1786300" y="3116635"/>
            <a:ext cx="3284353" cy="1471053"/>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pic>
        <p:nvPicPr>
          <p:cNvPr id="33" name="Picture 15"/>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026797" y="3366497"/>
            <a:ext cx="1353488" cy="122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165632" y="1626329"/>
            <a:ext cx="1623108" cy="1662020"/>
          </a:xfrm>
          <a:prstGeom prst="rect">
            <a:avLst/>
          </a:prstGeom>
          <a:noFill/>
          <a:ln>
            <a:noFill/>
          </a:ln>
          <a:extLst/>
        </p:spPr>
      </p:pic>
      <p:pic>
        <p:nvPicPr>
          <p:cNvPr id="40" name="Picture 11"/>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310760" y="3154417"/>
            <a:ext cx="573162" cy="5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9047213" y="3207651"/>
            <a:ext cx="582877" cy="47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9777811" y="3208388"/>
            <a:ext cx="587735" cy="48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7"/>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03602" y="3212280"/>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9829125" y="3899601"/>
            <a:ext cx="560210" cy="55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8342332" y="3938537"/>
            <a:ext cx="510017" cy="55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9095769" y="3915393"/>
            <a:ext cx="495446" cy="5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4"/>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10644079" y="3879413"/>
            <a:ext cx="497064"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6"/>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9041170" y="4655804"/>
            <a:ext cx="545637" cy="55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31"/>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9794499" y="4733520"/>
            <a:ext cx="620116" cy="40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8281841" y="4747521"/>
            <a:ext cx="620743" cy="41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1"/>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10569601" y="4703890"/>
            <a:ext cx="646023" cy="42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Double Brace 58"/>
          <p:cNvSpPr/>
          <p:nvPr/>
        </p:nvSpPr>
        <p:spPr>
          <a:xfrm>
            <a:off x="7756998" y="3084218"/>
            <a:ext cx="3911240" cy="2279627"/>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54" name="TextBox 27"/>
          <p:cNvSpPr txBox="1"/>
          <p:nvPr/>
        </p:nvSpPr>
        <p:spPr>
          <a:xfrm>
            <a:off x="1407565" y="1103109"/>
            <a:ext cx="1139242" cy="523220"/>
          </a:xfrm>
          <a:prstGeom prst="rect">
            <a:avLst/>
          </a:prstGeom>
          <a:noFill/>
        </p:spPr>
        <p:txBody>
          <a:bodyPr wrap="square" rtlCol="0">
            <a:spAutoFit/>
          </a:bodyPr>
          <a:lstStyle/>
          <a:p>
            <a:r>
              <a:rPr lang="en-US" sz="2800" b="1" dirty="0">
                <a:latin typeface="+mj-lt"/>
              </a:rPr>
              <a:t>Code</a:t>
            </a:r>
            <a:endParaRPr lang="en-US" sz="2800" dirty="0">
              <a:latin typeface="+mj-lt"/>
            </a:endParaRPr>
          </a:p>
        </p:txBody>
      </p:sp>
      <p:sp>
        <p:nvSpPr>
          <p:cNvPr id="55" name="TextBox 27"/>
          <p:cNvSpPr txBox="1"/>
          <p:nvPr/>
        </p:nvSpPr>
        <p:spPr>
          <a:xfrm>
            <a:off x="5868872" y="4891490"/>
            <a:ext cx="1249337" cy="523220"/>
          </a:xfrm>
          <a:prstGeom prst="rect">
            <a:avLst/>
          </a:prstGeom>
          <a:noFill/>
        </p:spPr>
        <p:txBody>
          <a:bodyPr wrap="square" rtlCol="0">
            <a:spAutoFit/>
          </a:bodyPr>
          <a:lstStyle/>
          <a:p>
            <a:r>
              <a:rPr lang="en-US" sz="2800" b="1" dirty="0">
                <a:latin typeface="+mj-lt"/>
              </a:rPr>
              <a:t>Cloud</a:t>
            </a:r>
            <a:endParaRPr lang="en-US" sz="2800" dirty="0">
              <a:latin typeface="+mj-lt"/>
            </a:endParaRPr>
          </a:p>
        </p:txBody>
      </p:sp>
    </p:spTree>
    <p:extLst>
      <p:ext uri="{BB962C8B-B14F-4D97-AF65-F5344CB8AC3E}">
        <p14:creationId xmlns:p14="http://schemas.microsoft.com/office/powerpoint/2010/main" val="3588732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par>
                                <p:cTn id="28" presetID="9" presetClass="emph" presetSubtype="0" grpId="1" nodeType="withEffect">
                                  <p:stCondLst>
                                    <p:cond delay="0"/>
                                  </p:stCondLst>
                                  <p:childTnLst>
                                    <p:set>
                                      <p:cBhvr rctx="PPT">
                                        <p:cTn id="29" dur="indefinite"/>
                                        <p:tgtEl>
                                          <p:spTgt spid="39"/>
                                        </p:tgtEl>
                                        <p:attrNameLst>
                                          <p:attrName>style.opacity</p:attrName>
                                        </p:attrNameLst>
                                      </p:cBhvr>
                                      <p:to>
                                        <p:strVal val="0.5"/>
                                      </p:to>
                                    </p:set>
                                    <p:animEffect filter="image" prLst="opacity: 0.5">
                                      <p:cBhvr rctx="IE">
                                        <p:cTn id="30" dur="indefinite"/>
                                        <p:tgtEl>
                                          <p:spTgt spid="39"/>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childTnLst>
                          </p:cTn>
                        </p:par>
                        <p:par>
                          <p:cTn id="51" fill="hold">
                            <p:stCondLst>
                              <p:cond delay="3500"/>
                            </p:stCondLst>
                            <p:childTnLst>
                              <p:par>
                                <p:cTn id="52" presetID="22" presetClass="entr" presetSubtype="8"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childTnLst>
                          </p:cTn>
                        </p:par>
                        <p:par>
                          <p:cTn id="55" fill="hold">
                            <p:stCondLst>
                              <p:cond delay="4000"/>
                            </p:stCondLst>
                            <p:childTnLst>
                              <p:par>
                                <p:cTn id="56" presetID="22" presetClass="entr" presetSubtype="8"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childTnLst>
                          </p:cTn>
                        </p:par>
                        <p:par>
                          <p:cTn id="59" fill="hold">
                            <p:stCondLst>
                              <p:cond delay="4500"/>
                            </p:stCondLst>
                            <p:childTnLst>
                              <p:par>
                                <p:cTn id="60" presetID="22" presetClass="entr" presetSubtype="8" fill="hold"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childTnLst>
                          </p:cTn>
                        </p:par>
                        <p:par>
                          <p:cTn id="63" fill="hold">
                            <p:stCondLst>
                              <p:cond delay="5000"/>
                            </p:stCondLst>
                            <p:childTnLst>
                              <p:par>
                                <p:cTn id="64" presetID="22" presetClass="entr" presetSubtype="8"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left)">
                                      <p:cBhvr>
                                        <p:cTn id="66" dur="500"/>
                                        <p:tgtEl>
                                          <p:spTgt spid="47"/>
                                        </p:tgtEl>
                                      </p:cBhvr>
                                    </p:animEffect>
                                  </p:childTnLst>
                                </p:cTn>
                              </p:par>
                            </p:childTnLst>
                          </p:cTn>
                        </p:par>
                        <p:par>
                          <p:cTn id="67" fill="hold">
                            <p:stCondLst>
                              <p:cond delay="5500"/>
                            </p:stCondLst>
                            <p:childTnLst>
                              <p:par>
                                <p:cTn id="68" presetID="22" presetClass="entr" presetSubtype="8" fill="hold"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left)">
                                      <p:cBhvr>
                                        <p:cTn id="70" dur="500"/>
                                        <p:tgtEl>
                                          <p:spTgt spid="50"/>
                                        </p:tgtEl>
                                      </p:cBhvr>
                                    </p:animEffect>
                                  </p:childTnLst>
                                </p:cTn>
                              </p:par>
                            </p:childTnLst>
                          </p:cTn>
                        </p:par>
                        <p:par>
                          <p:cTn id="71" fill="hold">
                            <p:stCondLst>
                              <p:cond delay="6000"/>
                            </p:stCondLst>
                            <p:childTnLst>
                              <p:par>
                                <p:cTn id="72" presetID="22" presetClass="entr" presetSubtype="8" fill="hold"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left)">
                                      <p:cBhvr>
                                        <p:cTn id="74" dur="500"/>
                                        <p:tgtEl>
                                          <p:spTgt spid="48"/>
                                        </p:tgtEl>
                                      </p:cBhvr>
                                    </p:animEffect>
                                  </p:childTnLst>
                                </p:cTn>
                              </p:par>
                            </p:childTnLst>
                          </p:cTn>
                        </p:par>
                        <p:par>
                          <p:cTn id="75" fill="hold">
                            <p:stCondLst>
                              <p:cond delay="6500"/>
                            </p:stCondLst>
                            <p:childTnLst>
                              <p:par>
                                <p:cTn id="76" presetID="22" presetClass="entr" presetSubtype="8" fill="hold"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left)">
                                      <p:cBhvr>
                                        <p:cTn id="78" dur="500"/>
                                        <p:tgtEl>
                                          <p:spTgt spid="49"/>
                                        </p:tgtEl>
                                      </p:cBhvr>
                                    </p:animEffect>
                                  </p:childTnLst>
                                </p:cTn>
                              </p:par>
                            </p:childTnLst>
                          </p:cTn>
                        </p:par>
                        <p:par>
                          <p:cTn id="79" fill="hold">
                            <p:stCondLst>
                              <p:cond delay="7000"/>
                            </p:stCondLst>
                            <p:childTnLst>
                              <p:par>
                                <p:cTn id="80" presetID="22" presetClass="entr" presetSubtype="8" fill="hold" nodeType="after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left)">
                                      <p:cBhvr>
                                        <p:cTn id="8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52" grpId="0" animBg="1"/>
      <p:bldP spid="54" grpId="0"/>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srcRect r="5008"/>
          <a:stretch/>
        </p:blipFill>
        <p:spPr>
          <a:xfrm>
            <a:off x="5989637" y="1135062"/>
            <a:ext cx="6400800" cy="5121815"/>
          </a:xfrm>
          <a:prstGeom prst="rect">
            <a:avLst/>
          </a:prstGeom>
        </p:spPr>
      </p:pic>
      <p:sp>
        <p:nvSpPr>
          <p:cNvPr id="17" name="Title 16"/>
          <p:cNvSpPr>
            <a:spLocks noGrp="1"/>
          </p:cNvSpPr>
          <p:nvPr>
            <p:ph type="title"/>
          </p:nvPr>
        </p:nvSpPr>
        <p:spPr/>
        <p:txBody>
          <a:bodyPr/>
          <a:lstStyle/>
          <a:p>
            <a:r>
              <a:rPr lang="en-US" dirty="0" err="1"/>
              <a:t>Diferencias</a:t>
            </a:r>
            <a:r>
              <a:rPr lang="en-US" dirty="0"/>
              <a:t> entre </a:t>
            </a:r>
            <a:r>
              <a:rPr lang="en-US" dirty="0" err="1"/>
              <a:t>modelos</a:t>
            </a:r>
            <a:r>
              <a:rPr lang="en-US" dirty="0"/>
              <a:t> </a:t>
            </a:r>
          </a:p>
        </p:txBody>
      </p:sp>
      <p:sp>
        <p:nvSpPr>
          <p:cNvPr id="6" name="Text Placeholder 5"/>
          <p:cNvSpPr>
            <a:spLocks noGrp="1"/>
          </p:cNvSpPr>
          <p:nvPr>
            <p:ph type="body" sz="quarter" idx="10"/>
          </p:nvPr>
        </p:nvSpPr>
        <p:spPr>
          <a:xfrm>
            <a:off x="274638" y="1212850"/>
            <a:ext cx="6324599" cy="2431435"/>
          </a:xfrm>
        </p:spPr>
        <p:txBody>
          <a:bodyPr/>
          <a:lstStyle/>
          <a:p>
            <a:r>
              <a:rPr lang="en-US" dirty="0"/>
              <a:t>ASM (Service Manager)</a:t>
            </a:r>
          </a:p>
          <a:p>
            <a:pPr lvl="1"/>
            <a:r>
              <a:rPr lang="en-US" dirty="0" err="1"/>
              <a:t>Orientado</a:t>
            </a:r>
            <a:r>
              <a:rPr lang="en-US" dirty="0"/>
              <a:t> a </a:t>
            </a:r>
            <a:r>
              <a:rPr lang="en-US" dirty="0" err="1"/>
              <a:t>los</a:t>
            </a:r>
            <a:r>
              <a:rPr lang="en-US" dirty="0"/>
              <a:t> </a:t>
            </a:r>
            <a:r>
              <a:rPr lang="en-US" dirty="0" err="1"/>
              <a:t>servicios</a:t>
            </a:r>
            <a:endParaRPr lang="en-US" dirty="0"/>
          </a:p>
          <a:p>
            <a:pPr lvl="1"/>
            <a:r>
              <a:rPr lang="en-US" dirty="0"/>
              <a:t>Los </a:t>
            </a:r>
            <a:r>
              <a:rPr lang="en-US" dirty="0" err="1"/>
              <a:t>recursos</a:t>
            </a:r>
            <a:r>
              <a:rPr lang="en-US" dirty="0"/>
              <a:t> no </a:t>
            </a:r>
            <a:r>
              <a:rPr lang="en-US" dirty="0" err="1"/>
              <a:t>estan</a:t>
            </a:r>
            <a:r>
              <a:rPr lang="en-US" dirty="0"/>
              <a:t> </a:t>
            </a:r>
            <a:r>
              <a:rPr lang="en-US" dirty="0" err="1"/>
              <a:t>asociados</a:t>
            </a:r>
            <a:endParaRPr lang="en-US" dirty="0"/>
          </a:p>
          <a:p>
            <a:pPr lvl="1"/>
            <a:r>
              <a:rPr lang="en-US" dirty="0"/>
              <a:t>Se </a:t>
            </a:r>
            <a:r>
              <a:rPr lang="en-US" dirty="0" err="1"/>
              <a:t>debe</a:t>
            </a:r>
            <a:r>
              <a:rPr lang="en-US" dirty="0"/>
              <a:t> </a:t>
            </a:r>
            <a:r>
              <a:rPr lang="en-US" dirty="0" err="1"/>
              <a:t>eliminar</a:t>
            </a:r>
            <a:r>
              <a:rPr lang="en-US" dirty="0"/>
              <a:t> </a:t>
            </a:r>
            <a:r>
              <a:rPr lang="en-US" dirty="0" err="1"/>
              <a:t>cada</a:t>
            </a:r>
            <a:r>
              <a:rPr lang="en-US" dirty="0"/>
              <a:t> </a:t>
            </a:r>
            <a:r>
              <a:rPr lang="en-US" dirty="0" err="1"/>
              <a:t>recurso</a:t>
            </a:r>
            <a:r>
              <a:rPr lang="en-US" dirty="0"/>
              <a:t> </a:t>
            </a:r>
            <a:r>
              <a:rPr lang="en-US" dirty="0" err="1"/>
              <a:t>individualmente</a:t>
            </a:r>
            <a:endParaRPr lang="en-US" dirty="0"/>
          </a:p>
          <a:p>
            <a:pPr lvl="1"/>
            <a:r>
              <a:rPr lang="en-US" dirty="0" err="1"/>
              <a:t>Despliegues</a:t>
            </a:r>
            <a:r>
              <a:rPr lang="en-US" dirty="0"/>
              <a:t> </a:t>
            </a:r>
            <a:r>
              <a:rPr lang="en-US" dirty="0" err="1"/>
              <a:t>mediante</a:t>
            </a:r>
            <a:r>
              <a:rPr lang="en-US" dirty="0"/>
              <a:t> portal o scripts </a:t>
            </a:r>
            <a:r>
              <a:rPr lang="en-US" dirty="0" err="1"/>
              <a:t>secuenciados</a:t>
            </a:r>
            <a:r>
              <a:rPr lang="en-US" dirty="0"/>
              <a:t> </a:t>
            </a:r>
            <a:r>
              <a:rPr lang="en-US" dirty="0" err="1"/>
              <a:t>en</a:t>
            </a:r>
            <a:r>
              <a:rPr lang="en-US" dirty="0"/>
              <a:t> el </a:t>
            </a:r>
            <a:r>
              <a:rPr lang="en-US" dirty="0" err="1"/>
              <a:t>orden</a:t>
            </a:r>
            <a:r>
              <a:rPr lang="en-US" dirty="0"/>
              <a:t> </a:t>
            </a:r>
            <a:r>
              <a:rPr lang="en-US" dirty="0" err="1"/>
              <a:t>correcto</a:t>
            </a:r>
            <a:endParaRPr lang="en-US" dirty="0"/>
          </a:p>
          <a:p>
            <a:pPr lvl="1"/>
            <a:endParaRPr lang="en-US" dirty="0"/>
          </a:p>
        </p:txBody>
      </p:sp>
    </p:spTree>
    <p:extLst>
      <p:ext uri="{BB962C8B-B14F-4D97-AF65-F5344CB8AC3E}">
        <p14:creationId xmlns:p14="http://schemas.microsoft.com/office/powerpoint/2010/main" val="399735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1000"/>
                                        <p:tgtEl>
                                          <p:spTgt spid="6">
                                            <p:txEl>
                                              <p:pRg st="3" end="3"/>
                                            </p:txEl>
                                          </p:spTgt>
                                        </p:tgtEl>
                                      </p:cBhvr>
                                    </p:animEffect>
                                    <p:anim calcmode="lin" valueType="num">
                                      <p:cBhvr>
                                        <p:cTn id="3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Effect transition="in" filter="fade">
                                      <p:cBhvr>
                                        <p:cTn id="42" dur="1000"/>
                                        <p:tgtEl>
                                          <p:spTgt spid="6">
                                            <p:txEl>
                                              <p:pRg st="4" end="4"/>
                                            </p:txEl>
                                          </p:spTgt>
                                        </p:tgtEl>
                                      </p:cBhvr>
                                    </p:animEffect>
                                    <p:anim calcmode="lin" valueType="num">
                                      <p:cBhvr>
                                        <p:cTn id="4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Diferencias</a:t>
            </a:r>
            <a:r>
              <a:rPr lang="en-US" dirty="0"/>
              <a:t> entre </a:t>
            </a:r>
            <a:r>
              <a:rPr lang="en-US" dirty="0" err="1"/>
              <a:t>modelos</a:t>
            </a:r>
            <a:r>
              <a:rPr lang="en-US" dirty="0"/>
              <a:t> </a:t>
            </a:r>
          </a:p>
        </p:txBody>
      </p:sp>
      <p:sp>
        <p:nvSpPr>
          <p:cNvPr id="6" name="Text Placeholder 5"/>
          <p:cNvSpPr>
            <a:spLocks noGrp="1"/>
          </p:cNvSpPr>
          <p:nvPr>
            <p:ph type="body" sz="quarter" idx="10"/>
          </p:nvPr>
        </p:nvSpPr>
        <p:spPr>
          <a:xfrm>
            <a:off x="274638" y="1212850"/>
            <a:ext cx="6324599" cy="3447098"/>
          </a:xfrm>
        </p:spPr>
        <p:txBody>
          <a:bodyPr/>
          <a:lstStyle/>
          <a:p>
            <a:r>
              <a:rPr lang="en-US" dirty="0"/>
              <a:t>ARM (Resource Manager)</a:t>
            </a:r>
          </a:p>
          <a:p>
            <a:pPr lvl="1"/>
            <a:r>
              <a:rPr lang="en-US" dirty="0" err="1"/>
              <a:t>Incorpora</a:t>
            </a:r>
            <a:r>
              <a:rPr lang="en-US" dirty="0"/>
              <a:t> el </a:t>
            </a:r>
            <a:r>
              <a:rPr lang="en-US" dirty="0" err="1"/>
              <a:t>Grupo</a:t>
            </a:r>
            <a:r>
              <a:rPr lang="en-US" dirty="0"/>
              <a:t> de </a:t>
            </a:r>
            <a:r>
              <a:rPr lang="en-US" dirty="0" err="1"/>
              <a:t>Recursos</a:t>
            </a:r>
            <a:endParaRPr lang="en-US" dirty="0"/>
          </a:p>
          <a:p>
            <a:pPr lvl="1"/>
            <a:r>
              <a:rPr lang="en-US" dirty="0"/>
              <a:t>Control de </a:t>
            </a:r>
            <a:r>
              <a:rPr lang="en-US" dirty="0" err="1"/>
              <a:t>acceso</a:t>
            </a:r>
            <a:endParaRPr lang="en-US" dirty="0"/>
          </a:p>
          <a:p>
            <a:pPr lvl="1"/>
            <a:r>
              <a:rPr lang="en-US" dirty="0" err="1"/>
              <a:t>Etiquetado</a:t>
            </a:r>
            <a:r>
              <a:rPr lang="en-US" dirty="0"/>
              <a:t> de </a:t>
            </a:r>
            <a:r>
              <a:rPr lang="en-US" dirty="0" err="1"/>
              <a:t>recursos</a:t>
            </a:r>
            <a:endParaRPr lang="en-US" dirty="0"/>
          </a:p>
          <a:p>
            <a:pPr lvl="1"/>
            <a:r>
              <a:rPr lang="en-US" dirty="0" err="1"/>
              <a:t>Plantilla</a:t>
            </a:r>
            <a:r>
              <a:rPr lang="en-US" dirty="0"/>
              <a:t> de </a:t>
            </a:r>
            <a:r>
              <a:rPr lang="en-US" dirty="0" err="1"/>
              <a:t>recursos</a:t>
            </a:r>
            <a:endParaRPr lang="en-US" dirty="0"/>
          </a:p>
          <a:p>
            <a:pPr lvl="1"/>
            <a:r>
              <a:rPr lang="en-US" dirty="0" err="1"/>
              <a:t>Despliegues</a:t>
            </a:r>
            <a:r>
              <a:rPr lang="en-US" dirty="0"/>
              <a:t> con </a:t>
            </a:r>
            <a:r>
              <a:rPr lang="en-US" dirty="0" err="1"/>
              <a:t>seguridad</a:t>
            </a:r>
            <a:endParaRPr lang="en-US" dirty="0"/>
          </a:p>
          <a:p>
            <a:pPr lvl="1"/>
            <a:r>
              <a:rPr lang="en-US" dirty="0" err="1"/>
              <a:t>Dependencias</a:t>
            </a:r>
            <a:r>
              <a:rPr lang="en-US" dirty="0"/>
              <a:t> entre </a:t>
            </a:r>
            <a:r>
              <a:rPr lang="en-US" dirty="0" err="1"/>
              <a:t>recursos</a:t>
            </a:r>
            <a:endParaRPr lang="en-US" dirty="0"/>
          </a:p>
          <a:p>
            <a:pPr lvl="1"/>
            <a:r>
              <a:rPr lang="en-US" dirty="0" err="1"/>
              <a:t>Nuevos</a:t>
            </a:r>
            <a:r>
              <a:rPr lang="en-US" dirty="0"/>
              <a:t> cmdlets: “</a:t>
            </a:r>
            <a:r>
              <a:rPr lang="es-ES" i="1" dirty="0" err="1"/>
              <a:t>Verb-AzureRmNoun</a:t>
            </a:r>
            <a:r>
              <a:rPr lang="en-US" dirty="0"/>
              <a:t>”</a:t>
            </a:r>
          </a:p>
          <a:p>
            <a:pPr lvl="1"/>
            <a:endParaRPr lang="en-US" dirty="0"/>
          </a:p>
        </p:txBody>
      </p:sp>
      <p:pic>
        <p:nvPicPr>
          <p:cNvPr id="5" name="Imagen 4"/>
          <p:cNvPicPr>
            <a:picLocks noChangeAspect="1"/>
          </p:cNvPicPr>
          <p:nvPr/>
        </p:nvPicPr>
        <p:blipFill>
          <a:blip r:embed="rId3"/>
          <a:stretch>
            <a:fillRect/>
          </a:stretch>
        </p:blipFill>
        <p:spPr>
          <a:xfrm>
            <a:off x="4979986" y="2049462"/>
            <a:ext cx="7334251" cy="4495800"/>
          </a:xfrm>
          <a:prstGeom prst="rect">
            <a:avLst/>
          </a:prstGeom>
        </p:spPr>
      </p:pic>
    </p:spTree>
    <p:extLst>
      <p:ext uri="{BB962C8B-B14F-4D97-AF65-F5344CB8AC3E}">
        <p14:creationId xmlns:p14="http://schemas.microsoft.com/office/powerpoint/2010/main" val="148631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1000"/>
                                        <p:tgtEl>
                                          <p:spTgt spid="6">
                                            <p:txEl>
                                              <p:pRg st="1" end="1"/>
                                            </p:txEl>
                                          </p:spTgt>
                                        </p:tgtEl>
                                      </p:cBhvr>
                                    </p:animEffect>
                                    <p:anim calcmode="lin" valueType="num">
                                      <p:cBhvr>
                                        <p:cTn id="2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1000"/>
                                        <p:tgtEl>
                                          <p:spTgt spid="6">
                                            <p:txEl>
                                              <p:pRg st="3" end="3"/>
                                            </p:txEl>
                                          </p:spTgt>
                                        </p:tgtEl>
                                      </p:cBhvr>
                                    </p:animEffect>
                                    <p:anim calcmode="lin" valueType="num">
                                      <p:cBhvr>
                                        <p:cTn id="3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Effect transition="in" filter="fade">
                                      <p:cBhvr>
                                        <p:cTn id="42" dur="1000"/>
                                        <p:tgtEl>
                                          <p:spTgt spid="6">
                                            <p:txEl>
                                              <p:pRg st="4" end="4"/>
                                            </p:txEl>
                                          </p:spTgt>
                                        </p:tgtEl>
                                      </p:cBhvr>
                                    </p:animEffect>
                                    <p:anim calcmode="lin" valueType="num">
                                      <p:cBhvr>
                                        <p:cTn id="4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Effect transition="in" filter="fade">
                                      <p:cBhvr>
                                        <p:cTn id="49" dur="1000"/>
                                        <p:tgtEl>
                                          <p:spTgt spid="6">
                                            <p:txEl>
                                              <p:pRg st="5" end="5"/>
                                            </p:txEl>
                                          </p:spTgt>
                                        </p:tgtEl>
                                      </p:cBhvr>
                                    </p:animEffect>
                                    <p:anim calcmode="lin" valueType="num">
                                      <p:cBhvr>
                                        <p:cTn id="5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txEl>
                                              <p:pRg st="6" end="6"/>
                                            </p:txEl>
                                          </p:spTgt>
                                        </p:tgtEl>
                                        <p:attrNameLst>
                                          <p:attrName>style.visibility</p:attrName>
                                        </p:attrNameLst>
                                      </p:cBhvr>
                                      <p:to>
                                        <p:strVal val="visible"/>
                                      </p:to>
                                    </p:set>
                                    <p:animEffect transition="in" filter="fade">
                                      <p:cBhvr>
                                        <p:cTn id="56" dur="1000"/>
                                        <p:tgtEl>
                                          <p:spTgt spid="6">
                                            <p:txEl>
                                              <p:pRg st="6" end="6"/>
                                            </p:txEl>
                                          </p:spTgt>
                                        </p:tgtEl>
                                      </p:cBhvr>
                                    </p:animEffect>
                                    <p:anim calcmode="lin" valueType="num">
                                      <p:cBhvr>
                                        <p:cTn id="5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Effect transition="in" filter="fade">
                                      <p:cBhvr>
                                        <p:cTn id="63" dur="1000"/>
                                        <p:tgtEl>
                                          <p:spTgt spid="6">
                                            <p:txEl>
                                              <p:pRg st="7" end="7"/>
                                            </p:txEl>
                                          </p:spTgt>
                                        </p:tgtEl>
                                      </p:cBhvr>
                                    </p:animEffect>
                                    <p:anim calcmode="lin" valueType="num">
                                      <p:cBhvr>
                                        <p:cTn id="64"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Compatibilidad</a:t>
            </a:r>
            <a:r>
              <a:rPr lang="en-US" dirty="0"/>
              <a:t> entre </a:t>
            </a:r>
            <a:r>
              <a:rPr lang="en-US" dirty="0" err="1"/>
              <a:t>los</a:t>
            </a:r>
            <a:r>
              <a:rPr lang="en-US" dirty="0"/>
              <a:t> </a:t>
            </a:r>
            <a:r>
              <a:rPr lang="en-US" dirty="0" err="1"/>
              <a:t>modelos</a:t>
            </a:r>
            <a:endParaRPr lang="en-US" dirty="0"/>
          </a:p>
        </p:txBody>
      </p:sp>
      <p:sp>
        <p:nvSpPr>
          <p:cNvPr id="6" name="Text Placeholder 5"/>
          <p:cNvSpPr>
            <a:spLocks noGrp="1"/>
          </p:cNvSpPr>
          <p:nvPr>
            <p:ph type="body" sz="quarter" idx="10"/>
          </p:nvPr>
        </p:nvSpPr>
        <p:spPr>
          <a:xfrm>
            <a:off x="274638" y="1212850"/>
            <a:ext cx="11887200" cy="4462760"/>
          </a:xfrm>
        </p:spPr>
        <p:txBody>
          <a:bodyPr/>
          <a:lstStyle/>
          <a:p>
            <a:r>
              <a:rPr lang="en-US" dirty="0" err="1"/>
              <a:t>Servicios</a:t>
            </a:r>
            <a:r>
              <a:rPr lang="en-US" dirty="0"/>
              <a:t> </a:t>
            </a:r>
            <a:r>
              <a:rPr lang="en-US" dirty="0" err="1"/>
              <a:t>soportados</a:t>
            </a:r>
            <a:r>
              <a:rPr lang="en-US" dirty="0"/>
              <a:t> </a:t>
            </a:r>
            <a:r>
              <a:rPr lang="en-US" dirty="0" err="1"/>
              <a:t>en</a:t>
            </a:r>
            <a:r>
              <a:rPr lang="en-US" dirty="0"/>
              <a:t> ARM</a:t>
            </a:r>
          </a:p>
          <a:p>
            <a:pPr lvl="1"/>
            <a:r>
              <a:rPr lang="en-US" dirty="0"/>
              <a:t>No </a:t>
            </a:r>
            <a:r>
              <a:rPr lang="en-US" dirty="0" err="1"/>
              <a:t>soportado</a:t>
            </a:r>
            <a:r>
              <a:rPr lang="en-US" dirty="0"/>
              <a:t>: </a:t>
            </a:r>
            <a:r>
              <a:rPr lang="en-US" dirty="0" err="1"/>
              <a:t>StorSimple</a:t>
            </a:r>
            <a:r>
              <a:rPr lang="en-US" dirty="0"/>
              <a:t>, RemoteApp </a:t>
            </a:r>
          </a:p>
          <a:p>
            <a:pPr lvl="1"/>
            <a:r>
              <a:rPr lang="en-US" dirty="0" err="1"/>
              <a:t>Soporte</a:t>
            </a:r>
            <a:r>
              <a:rPr lang="en-US" dirty="0"/>
              <a:t> </a:t>
            </a:r>
            <a:r>
              <a:rPr lang="en-US" dirty="0" err="1"/>
              <a:t>parcial</a:t>
            </a:r>
            <a:r>
              <a:rPr lang="en-US" dirty="0"/>
              <a:t>: Cloud Services, VMs, Virtual Networks y Storage</a:t>
            </a:r>
          </a:p>
          <a:p>
            <a:pPr lvl="1"/>
            <a:r>
              <a:rPr lang="en-US" dirty="0" err="1"/>
              <a:t>Soportado</a:t>
            </a:r>
            <a:r>
              <a:rPr lang="en-US" dirty="0"/>
              <a:t>: </a:t>
            </a:r>
            <a:r>
              <a:rPr lang="en-US" dirty="0" err="1"/>
              <a:t>Todos</a:t>
            </a:r>
            <a:r>
              <a:rPr lang="en-US" dirty="0"/>
              <a:t> </a:t>
            </a:r>
            <a:r>
              <a:rPr lang="en-US" dirty="0" err="1"/>
              <a:t>los</a:t>
            </a:r>
            <a:r>
              <a:rPr lang="en-US" dirty="0"/>
              <a:t> </a:t>
            </a:r>
            <a:r>
              <a:rPr lang="en-US" dirty="0" err="1"/>
              <a:t>demás</a:t>
            </a:r>
            <a:r>
              <a:rPr lang="en-US" dirty="0"/>
              <a:t> </a:t>
            </a:r>
          </a:p>
          <a:p>
            <a:pPr lvl="1"/>
            <a:r>
              <a:rPr lang="en-US" dirty="0"/>
              <a:t>(</a:t>
            </a:r>
            <a:r>
              <a:rPr lang="en-US" dirty="0">
                <a:hlinkClick r:id="rId3"/>
              </a:rPr>
              <a:t>https://azure.microsoft.com/es-es/documentation/articles/resource-manager-supported-services</a:t>
            </a:r>
            <a:r>
              <a:rPr lang="en-US" dirty="0"/>
              <a:t>)</a:t>
            </a:r>
          </a:p>
          <a:p>
            <a:r>
              <a:rPr lang="en-US" dirty="0" err="1"/>
              <a:t>Otras</a:t>
            </a:r>
            <a:r>
              <a:rPr lang="en-US" dirty="0"/>
              <a:t> </a:t>
            </a:r>
            <a:r>
              <a:rPr lang="en-US" dirty="0" err="1"/>
              <a:t>consideraciones</a:t>
            </a:r>
            <a:endParaRPr lang="en-US" dirty="0"/>
          </a:p>
          <a:p>
            <a:pPr lvl="1"/>
            <a:r>
              <a:rPr lang="en-US" dirty="0"/>
              <a:t>Las </a:t>
            </a:r>
            <a:r>
              <a:rPr lang="es-ES" dirty="0" err="1"/>
              <a:t>VMs</a:t>
            </a:r>
            <a:r>
              <a:rPr lang="es-ES" dirty="0"/>
              <a:t> clásicas no pueden implementarse en una Red Virtual de ARM</a:t>
            </a:r>
          </a:p>
          <a:p>
            <a:pPr lvl="1"/>
            <a:r>
              <a:rPr lang="es-ES" dirty="0"/>
              <a:t>Las </a:t>
            </a:r>
            <a:r>
              <a:rPr lang="es-ES" dirty="0" err="1"/>
              <a:t>VMs</a:t>
            </a:r>
            <a:r>
              <a:rPr lang="es-ES" dirty="0"/>
              <a:t> de ARM deben incluirse siempre en una Red Virtual</a:t>
            </a:r>
            <a:endParaRPr lang="en-US" dirty="0"/>
          </a:p>
          <a:p>
            <a:r>
              <a:rPr lang="en-US" dirty="0"/>
              <a:t>¿</a:t>
            </a:r>
            <a:r>
              <a:rPr lang="en-US" dirty="0" err="1"/>
              <a:t>Qué</a:t>
            </a:r>
            <a:r>
              <a:rPr lang="en-US" dirty="0"/>
              <a:t> </a:t>
            </a:r>
            <a:r>
              <a:rPr lang="en-US" dirty="0" err="1"/>
              <a:t>debemos</a:t>
            </a:r>
            <a:r>
              <a:rPr lang="en-US" dirty="0"/>
              <a:t> </a:t>
            </a:r>
            <a:r>
              <a:rPr lang="en-US" dirty="0" err="1"/>
              <a:t>migrar</a:t>
            </a:r>
            <a:r>
              <a:rPr lang="en-US" dirty="0"/>
              <a:t>?</a:t>
            </a:r>
          </a:p>
          <a:p>
            <a:pPr lvl="1"/>
            <a:r>
              <a:rPr lang="en-US" dirty="0"/>
              <a:t>Cloud Services, VMs, Virtual Networks, Storage…</a:t>
            </a:r>
          </a:p>
        </p:txBody>
      </p:sp>
    </p:spTree>
    <p:extLst>
      <p:ext uri="{BB962C8B-B14F-4D97-AF65-F5344CB8AC3E}">
        <p14:creationId xmlns:p14="http://schemas.microsoft.com/office/powerpoint/2010/main" val="8238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0"/>
                                        <p:tgtEl>
                                          <p:spTgt spid="6">
                                            <p:txEl>
                                              <p:pRg st="1" end="1"/>
                                            </p:txEl>
                                          </p:spTgt>
                                        </p:tgtEl>
                                      </p:cBhvr>
                                    </p:animEffect>
                                    <p:anim calcmode="lin" valueType="num">
                                      <p:cBhvr>
                                        <p:cTn id="1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1000"/>
                                        <p:tgtEl>
                                          <p:spTgt spid="6">
                                            <p:txEl>
                                              <p:pRg st="2" end="2"/>
                                            </p:txEl>
                                          </p:spTgt>
                                        </p:tgtEl>
                                      </p:cBhvr>
                                    </p:animEffect>
                                    <p:anim calcmode="lin" valueType="num">
                                      <p:cBhvr>
                                        <p:cTn id="1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1000"/>
                                        <p:tgtEl>
                                          <p:spTgt spid="6">
                                            <p:txEl>
                                              <p:pRg st="3" end="3"/>
                                            </p:txEl>
                                          </p:spTgt>
                                        </p:tgtEl>
                                      </p:cBhvr>
                                    </p:animEffect>
                                    <p:anim calcmode="lin" valueType="num">
                                      <p:cBhvr>
                                        <p:cTn id="2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1000"/>
                                        <p:tgtEl>
                                          <p:spTgt spid="6">
                                            <p:txEl>
                                              <p:pRg st="4" end="4"/>
                                            </p:txEl>
                                          </p:spTgt>
                                        </p:tgtEl>
                                      </p:cBhvr>
                                    </p:animEffect>
                                    <p:anim calcmode="lin" valueType="num">
                                      <p:cBhvr>
                                        <p:cTn id="3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Effect transition="in" filter="fade">
                                      <p:cBhvr>
                                        <p:cTn id="39" dur="1000"/>
                                        <p:tgtEl>
                                          <p:spTgt spid="6">
                                            <p:txEl>
                                              <p:pRg st="5" end="5"/>
                                            </p:txEl>
                                          </p:spTgt>
                                        </p:tgtEl>
                                      </p:cBhvr>
                                    </p:animEffect>
                                    <p:anim calcmode="lin" valueType="num">
                                      <p:cBhvr>
                                        <p:cTn id="4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fade">
                                      <p:cBhvr>
                                        <p:cTn id="46" dur="1000"/>
                                        <p:tgtEl>
                                          <p:spTgt spid="6">
                                            <p:txEl>
                                              <p:pRg st="6" end="6"/>
                                            </p:txEl>
                                          </p:spTgt>
                                        </p:tgtEl>
                                      </p:cBhvr>
                                    </p:animEffect>
                                    <p:anim calcmode="lin" valueType="num">
                                      <p:cBhvr>
                                        <p:cTn id="4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Effect transition="in" filter="fade">
                                      <p:cBhvr>
                                        <p:cTn id="53" dur="1000"/>
                                        <p:tgtEl>
                                          <p:spTgt spid="6">
                                            <p:txEl>
                                              <p:pRg st="7" end="7"/>
                                            </p:txEl>
                                          </p:spTgt>
                                        </p:tgtEl>
                                      </p:cBhvr>
                                    </p:animEffect>
                                    <p:anim calcmode="lin" valueType="num">
                                      <p:cBhvr>
                                        <p:cTn id="54"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6">
                                            <p:txEl>
                                              <p:pRg st="8" end="8"/>
                                            </p:txEl>
                                          </p:spTgt>
                                        </p:tgtEl>
                                        <p:attrNameLst>
                                          <p:attrName>style.visibility</p:attrName>
                                        </p:attrNameLst>
                                      </p:cBhvr>
                                      <p:to>
                                        <p:strVal val="visible"/>
                                      </p:to>
                                    </p:set>
                                    <p:animEffect transition="in" filter="fade">
                                      <p:cBhvr>
                                        <p:cTn id="60" dur="1000"/>
                                        <p:tgtEl>
                                          <p:spTgt spid="6">
                                            <p:txEl>
                                              <p:pRg st="8" end="8"/>
                                            </p:txEl>
                                          </p:spTgt>
                                        </p:tgtEl>
                                      </p:cBhvr>
                                    </p:animEffect>
                                    <p:anim calcmode="lin" valueType="num">
                                      <p:cBhvr>
                                        <p:cTn id="61"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fade">
                                      <p:cBhvr>
                                        <p:cTn id="67" dur="1000"/>
                                        <p:tgtEl>
                                          <p:spTgt spid="6">
                                            <p:txEl>
                                              <p:pRg st="9" end="9"/>
                                            </p:txEl>
                                          </p:spTgt>
                                        </p:tgtEl>
                                      </p:cBhvr>
                                    </p:animEffect>
                                    <p:anim calcmode="lin" valueType="num">
                                      <p:cBhvr>
                                        <p:cTn id="68"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s-ES" sz="7200" dirty="0"/>
              <a:t>Migración soportada </a:t>
            </a:r>
            <a:br>
              <a:rPr lang="es-ES" sz="7200" dirty="0"/>
            </a:br>
            <a:r>
              <a:rPr lang="es-ES" sz="7200" dirty="0"/>
              <a:t>por la plataforma</a:t>
            </a:r>
            <a:endParaRPr lang="en-US" sz="7200" dirty="0"/>
          </a:p>
        </p:txBody>
      </p:sp>
    </p:spTree>
    <p:extLst>
      <p:ext uri="{BB962C8B-B14F-4D97-AF65-F5344CB8AC3E}">
        <p14:creationId xmlns:p14="http://schemas.microsoft.com/office/powerpoint/2010/main" val="828957970"/>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2b2dfeed-2da1-4ef4-b600-f5543001ef9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4236</TotalTime>
  <Words>2011</Words>
  <Application>Microsoft Office PowerPoint</Application>
  <PresentationFormat>Personalizado</PresentationFormat>
  <Paragraphs>275</Paragraphs>
  <Slides>35</Slides>
  <Notes>30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35</vt:i4>
      </vt:variant>
    </vt:vector>
  </HeadingPairs>
  <TitlesOfParts>
    <vt:vector size="44" baseType="lpstr">
      <vt:lpstr>宋体</vt:lpstr>
      <vt:lpstr>Arial</vt:lpstr>
      <vt:lpstr>Calibri</vt:lpstr>
      <vt:lpstr>Consolas</vt:lpstr>
      <vt:lpstr>Lucida Console</vt:lpstr>
      <vt:lpstr>Segoe UI</vt:lpstr>
      <vt:lpstr>Segoe UI Light</vt:lpstr>
      <vt:lpstr>Wingdings</vt:lpstr>
      <vt:lpstr>GCIO Summit 2016 Template - White</vt:lpstr>
      <vt:lpstr>Presentación de PowerPoint</vt:lpstr>
      <vt:lpstr>Migrando IaaS Clásico (ASM) a Azure Resource Manager (ARM)</vt:lpstr>
      <vt:lpstr>Agenda</vt:lpstr>
      <vt:lpstr>Los modelos de implementación</vt:lpstr>
      <vt:lpstr>Presentación de PowerPoint</vt:lpstr>
      <vt:lpstr>Diferencias entre modelos </vt:lpstr>
      <vt:lpstr>Diferencias entre modelos </vt:lpstr>
      <vt:lpstr>Compatibilidad entre los modelos</vt:lpstr>
      <vt:lpstr>Migración soportada  por la plataforma</vt:lpstr>
      <vt:lpstr>El Proveedor de Migraciones</vt:lpstr>
      <vt:lpstr>El Proveedor de Migraciones</vt:lpstr>
      <vt:lpstr>El Proveedor de Migraciones</vt:lpstr>
      <vt:lpstr>El Proveedor de Migraciones</vt:lpstr>
      <vt:lpstr>La experiencia de migración</vt:lpstr>
      <vt:lpstr>Demo</vt:lpstr>
      <vt:lpstr>Resultados con Azure Migration Provider Migrando una VM sin Red Virtual</vt:lpstr>
      <vt:lpstr>Paso 1</vt:lpstr>
      <vt:lpstr>Paso 2</vt:lpstr>
      <vt:lpstr>Resultados con Azure Migration Provider Migrando una cuenta de almacenamiento</vt:lpstr>
      <vt:lpstr>Paso 3</vt:lpstr>
      <vt:lpstr>Resultados con Azure Migration Provider Migrando una Red Virtual</vt:lpstr>
      <vt:lpstr>Paso 1</vt:lpstr>
      <vt:lpstr>Presentación de PowerPoint</vt:lpstr>
      <vt:lpstr>Presentación de PowerPoint</vt:lpstr>
      <vt:lpstr>Presentación de PowerPoint</vt:lpstr>
      <vt:lpstr>Las herramientas de la comunidad</vt:lpstr>
      <vt:lpstr>Las herramientas de la comunidad</vt:lpstr>
      <vt:lpstr>Demo</vt:lpstr>
      <vt:lpstr>Resultados con ASM2ARM Migrando una Red Virtual</vt:lpstr>
      <vt:lpstr>Resultados con ASM2ARM </vt:lpstr>
      <vt:lpstr>Resultados con ASM2ARM </vt:lpstr>
      <vt:lpstr>Resultados con ASM2ARM Migrando una Red Virtual</vt:lpstr>
      <vt:lpstr>Resultados con migAz </vt:lpstr>
      <vt:lpstr>Presentación de PowerPoint</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Alejandro Almeida Garcia</cp:lastModifiedBy>
  <cp:revision>125</cp:revision>
  <dcterms:created xsi:type="dcterms:W3CDTF">2016-08-22T02:07:54Z</dcterms:created>
  <dcterms:modified xsi:type="dcterms:W3CDTF">2016-10-06T01:59:01Z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